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Lst>
  <p:notesMasterIdLst>
    <p:notesMasterId r:id="rId40"/>
  </p:notesMasterIdLst>
  <p:handoutMasterIdLst>
    <p:handoutMasterId r:id="rId41"/>
  </p:handoutMasterIdLst>
  <p:sldIdLst>
    <p:sldId id="256" r:id="rId2"/>
    <p:sldId id="321" r:id="rId3"/>
    <p:sldId id="653" r:id="rId4"/>
    <p:sldId id="664" r:id="rId5"/>
    <p:sldId id="661" r:id="rId6"/>
    <p:sldId id="663" r:id="rId7"/>
    <p:sldId id="658" r:id="rId8"/>
    <p:sldId id="660" r:id="rId9"/>
    <p:sldId id="329" r:id="rId10"/>
    <p:sldId id="330" r:id="rId11"/>
    <p:sldId id="331" r:id="rId12"/>
    <p:sldId id="444" r:id="rId13"/>
    <p:sldId id="666" r:id="rId14"/>
    <p:sldId id="445" r:id="rId15"/>
    <p:sldId id="447" r:id="rId16"/>
    <p:sldId id="630" r:id="rId17"/>
    <p:sldId id="657" r:id="rId18"/>
    <p:sldId id="668" r:id="rId19"/>
    <p:sldId id="452" r:id="rId20"/>
    <p:sldId id="454" r:id="rId21"/>
    <p:sldId id="455" r:id="rId22"/>
    <p:sldId id="456" r:id="rId23"/>
    <p:sldId id="464" r:id="rId24"/>
    <p:sldId id="669" r:id="rId25"/>
    <p:sldId id="597" r:id="rId26"/>
    <p:sldId id="667" r:id="rId27"/>
    <p:sldId id="599" r:id="rId28"/>
    <p:sldId id="602" r:id="rId29"/>
    <p:sldId id="604" r:id="rId30"/>
    <p:sldId id="606" r:id="rId31"/>
    <p:sldId id="612" r:id="rId32"/>
    <p:sldId id="613" r:id="rId33"/>
    <p:sldId id="614" r:id="rId34"/>
    <p:sldId id="618" r:id="rId35"/>
    <p:sldId id="654" r:id="rId36"/>
    <p:sldId id="652" r:id="rId37"/>
    <p:sldId id="665" r:id="rId38"/>
    <p:sldId id="649" r:id="rId39"/>
  </p:sldIdLst>
  <p:sldSz cx="9144000" cy="6858000" type="screen4x3"/>
  <p:notesSz cx="6954838" cy="9309100"/>
  <p:embeddedFontLst>
    <p:embeddedFont>
      <p:font typeface="SimSun" pitchFamily="2" charset="-122"/>
      <p:regular r:id="rId42"/>
    </p:embeddedFont>
    <p:embeddedFont>
      <p:font typeface="Arial Narrow" pitchFamily="34" charset="0"/>
      <p:regular r:id="rId43"/>
      <p:bold r:id="rId44"/>
      <p:italic r:id="rId45"/>
      <p:boldItalic r:id="rId46"/>
    </p:embeddedFont>
    <p:embeddedFont>
      <p:font typeface="Mangal" pitchFamily="18" charset="0"/>
      <p:regular r:id="rId47"/>
      <p:bold r:id="rId48"/>
    </p:embeddedFont>
    <p:embeddedFont>
      <p:font typeface="Myriad Web Pro" charset="0"/>
      <p:regular r:id="rId49"/>
      <p:bold r:id="rId50"/>
      <p:italic r:id="rId51"/>
    </p:embeddedFont>
    <p:embeddedFont>
      <p:font typeface="Agency FB" pitchFamily="34" charset="0"/>
      <p:regular r:id="rId52"/>
      <p:bold r:id="rId53"/>
    </p:embeddedFont>
    <p:embeddedFont>
      <p:font typeface="Calibri" pitchFamily="34" charset="0"/>
      <p:regular r:id="rId54"/>
      <p:bold r:id="rId55"/>
      <p:italic r:id="rId56"/>
      <p:boldItalic r:id="rId5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57983" autoAdjust="0"/>
  </p:normalViewPr>
  <p:slideViewPr>
    <p:cSldViewPr>
      <p:cViewPr>
        <p:scale>
          <a:sx n="60" d="100"/>
          <a:sy n="60" d="100"/>
        </p:scale>
        <p:origin x="-1164" y="324"/>
      </p:cViewPr>
      <p:guideLst>
        <p:guide orient="horz" pos="2160"/>
        <p:guide pos="2880"/>
      </p:guideLst>
    </p:cSldViewPr>
  </p:slideViewPr>
  <p:outlineViewPr>
    <p:cViewPr>
      <p:scale>
        <a:sx n="33" d="100"/>
        <a:sy n="33" d="100"/>
      </p:scale>
      <p:origin x="0" y="13608"/>
    </p:cViewPr>
  </p:outlineViewPr>
  <p:notesTextViewPr>
    <p:cViewPr>
      <p:scale>
        <a:sx n="100" d="100"/>
        <a:sy n="100" d="100"/>
      </p:scale>
      <p:origin x="0" y="0"/>
    </p:cViewPr>
  </p:notesTextViewPr>
  <p:sorterViewPr>
    <p:cViewPr>
      <p:scale>
        <a:sx n="80" d="100"/>
        <a:sy n="80" d="100"/>
      </p:scale>
      <p:origin x="0" y="3648"/>
    </p:cViewPr>
  </p:sorterViewPr>
  <p:notesViewPr>
    <p:cSldViewPr>
      <p:cViewPr varScale="1">
        <p:scale>
          <a:sx n="81" d="100"/>
          <a:sy n="81" d="100"/>
        </p:scale>
        <p:origin x="-2016" y="-90"/>
      </p:cViewPr>
      <p:guideLst>
        <p:guide orient="horz" pos="2932"/>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13342" cy="464977"/>
          </a:xfrm>
          <a:prstGeom prst="rect">
            <a:avLst/>
          </a:prstGeom>
        </p:spPr>
        <p:txBody>
          <a:bodyPr vert="horz" lIns="91614" tIns="45807" rIns="91614" bIns="45807" rtlCol="0"/>
          <a:lstStyle>
            <a:lvl1pPr algn="l">
              <a:defRPr sz="1200"/>
            </a:lvl1pPr>
          </a:lstStyle>
          <a:p>
            <a:endParaRPr lang="en-US" dirty="0"/>
          </a:p>
        </p:txBody>
      </p:sp>
      <p:sp>
        <p:nvSpPr>
          <p:cNvPr id="3" name="Date Placeholder 2"/>
          <p:cNvSpPr>
            <a:spLocks noGrp="1"/>
          </p:cNvSpPr>
          <p:nvPr>
            <p:ph type="dt" sz="quarter" idx="1"/>
          </p:nvPr>
        </p:nvSpPr>
        <p:spPr>
          <a:xfrm>
            <a:off x="3939917" y="2"/>
            <a:ext cx="3013342" cy="464977"/>
          </a:xfrm>
          <a:prstGeom prst="rect">
            <a:avLst/>
          </a:prstGeom>
        </p:spPr>
        <p:txBody>
          <a:bodyPr vert="horz" lIns="91614" tIns="45807" rIns="91614" bIns="45807" rtlCol="0"/>
          <a:lstStyle>
            <a:lvl1pPr algn="r">
              <a:defRPr sz="1200"/>
            </a:lvl1pPr>
          </a:lstStyle>
          <a:p>
            <a:fld id="{D3791905-CB76-4F10-839C-52E16D4296BC}" type="datetimeFigureOut">
              <a:rPr lang="en-US" smtClean="0"/>
              <a:t>5/31/2012</a:t>
            </a:fld>
            <a:endParaRPr lang="en-US" dirty="0"/>
          </a:p>
        </p:txBody>
      </p:sp>
      <p:sp>
        <p:nvSpPr>
          <p:cNvPr id="4" name="Footer Placeholder 3"/>
          <p:cNvSpPr>
            <a:spLocks noGrp="1"/>
          </p:cNvSpPr>
          <p:nvPr>
            <p:ph type="ftr" sz="quarter" idx="2"/>
          </p:nvPr>
        </p:nvSpPr>
        <p:spPr>
          <a:xfrm>
            <a:off x="0" y="8842532"/>
            <a:ext cx="3013342" cy="464977"/>
          </a:xfrm>
          <a:prstGeom prst="rect">
            <a:avLst/>
          </a:prstGeom>
        </p:spPr>
        <p:txBody>
          <a:bodyPr vert="horz" lIns="91614" tIns="45807" rIns="91614" bIns="4580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917" y="8842532"/>
            <a:ext cx="3013342" cy="464977"/>
          </a:xfrm>
          <a:prstGeom prst="rect">
            <a:avLst/>
          </a:prstGeom>
        </p:spPr>
        <p:txBody>
          <a:bodyPr vert="horz" lIns="91614" tIns="45807" rIns="91614" bIns="45807" rtlCol="0" anchor="b"/>
          <a:lstStyle>
            <a:lvl1pPr algn="r">
              <a:defRPr sz="1200"/>
            </a:lvl1pPr>
          </a:lstStyle>
          <a:p>
            <a:fld id="{D0A3AC6E-1EDB-47BB-BC00-1B9CA1E4F6D1}" type="slidenum">
              <a:rPr lang="en-US" smtClean="0"/>
              <a:t>‹#›</a:t>
            </a:fld>
            <a:endParaRPr lang="en-US" dirty="0"/>
          </a:p>
        </p:txBody>
      </p:sp>
    </p:spTree>
    <p:extLst>
      <p:ext uri="{BB962C8B-B14F-4D97-AF65-F5344CB8AC3E}">
        <p14:creationId xmlns:p14="http://schemas.microsoft.com/office/powerpoint/2010/main" val="4178292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13342" cy="464977"/>
          </a:xfrm>
          <a:prstGeom prst="rect">
            <a:avLst/>
          </a:prstGeom>
        </p:spPr>
        <p:txBody>
          <a:bodyPr vert="horz" lIns="91614" tIns="45807" rIns="91614" bIns="45807"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39917" y="2"/>
            <a:ext cx="3013342" cy="464977"/>
          </a:xfrm>
          <a:prstGeom prst="rect">
            <a:avLst/>
          </a:prstGeom>
        </p:spPr>
        <p:txBody>
          <a:bodyPr vert="horz" lIns="91614" tIns="45807" rIns="91614" bIns="45807" rtlCol="0"/>
          <a:lstStyle>
            <a:lvl1pPr algn="r" fontAlgn="auto">
              <a:spcBef>
                <a:spcPts val="0"/>
              </a:spcBef>
              <a:spcAft>
                <a:spcPts val="0"/>
              </a:spcAft>
              <a:defRPr sz="1200">
                <a:latin typeface="+mn-lt"/>
              </a:defRPr>
            </a:lvl1pPr>
          </a:lstStyle>
          <a:p>
            <a:pPr>
              <a:defRPr/>
            </a:pPr>
            <a:fld id="{5837BF11-7509-4D0D-AAAA-6804DAF2BE5C}" type="datetimeFigureOut">
              <a:rPr lang="en-US"/>
              <a:pPr>
                <a:defRPr/>
              </a:pPr>
              <a:t>5/31/2012</a:t>
            </a:fld>
            <a:endParaRPr lang="en-US" dirty="0"/>
          </a:p>
        </p:txBody>
      </p:sp>
      <p:sp>
        <p:nvSpPr>
          <p:cNvPr id="4" name="Slide Image Placeholder 3"/>
          <p:cNvSpPr>
            <a:spLocks noGrp="1" noRot="1" noChangeAspect="1"/>
          </p:cNvSpPr>
          <p:nvPr>
            <p:ph type="sldImg" idx="2"/>
          </p:nvPr>
        </p:nvSpPr>
        <p:spPr>
          <a:xfrm>
            <a:off x="1149350" y="698500"/>
            <a:ext cx="4656138" cy="3492500"/>
          </a:xfrm>
          <a:prstGeom prst="rect">
            <a:avLst/>
          </a:prstGeom>
          <a:noFill/>
          <a:ln w="12700">
            <a:solidFill>
              <a:prstClr val="black"/>
            </a:solidFill>
          </a:ln>
        </p:spPr>
        <p:txBody>
          <a:bodyPr vert="horz" lIns="91614" tIns="45807" rIns="91614" bIns="45807" rtlCol="0" anchor="ctr"/>
          <a:lstStyle/>
          <a:p>
            <a:pPr lvl="0"/>
            <a:endParaRPr lang="en-US" noProof="0" dirty="0"/>
          </a:p>
        </p:txBody>
      </p:sp>
      <p:sp>
        <p:nvSpPr>
          <p:cNvPr id="5" name="Notes Placeholder 4"/>
          <p:cNvSpPr>
            <a:spLocks noGrp="1"/>
          </p:cNvSpPr>
          <p:nvPr>
            <p:ph type="body" sz="quarter" idx="3"/>
          </p:nvPr>
        </p:nvSpPr>
        <p:spPr>
          <a:xfrm>
            <a:off x="696117" y="4422063"/>
            <a:ext cx="5562607" cy="4189573"/>
          </a:xfrm>
          <a:prstGeom prst="rect">
            <a:avLst/>
          </a:prstGeom>
        </p:spPr>
        <p:txBody>
          <a:bodyPr vert="horz" lIns="91614" tIns="45807" rIns="91614" bIns="4580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532"/>
            <a:ext cx="3013342" cy="464977"/>
          </a:xfrm>
          <a:prstGeom prst="rect">
            <a:avLst/>
          </a:prstGeom>
        </p:spPr>
        <p:txBody>
          <a:bodyPr vert="horz" lIns="91614" tIns="45807" rIns="91614" bIns="45807"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39917" y="8842532"/>
            <a:ext cx="3013342" cy="464977"/>
          </a:xfrm>
          <a:prstGeom prst="rect">
            <a:avLst/>
          </a:prstGeom>
        </p:spPr>
        <p:txBody>
          <a:bodyPr vert="horz" lIns="91614" tIns="45807" rIns="91614" bIns="45807" rtlCol="0" anchor="b"/>
          <a:lstStyle>
            <a:lvl1pPr algn="r" fontAlgn="auto">
              <a:spcBef>
                <a:spcPts val="0"/>
              </a:spcBef>
              <a:spcAft>
                <a:spcPts val="0"/>
              </a:spcAft>
              <a:defRPr sz="1200">
                <a:latin typeface="+mn-lt"/>
              </a:defRPr>
            </a:lvl1pPr>
          </a:lstStyle>
          <a:p>
            <a:pPr>
              <a:defRPr/>
            </a:pPr>
            <a:fld id="{19E7FCB2-D7FE-4154-910C-80D504633118}" type="slidenum">
              <a:rPr lang="en-US"/>
              <a:pPr>
                <a:defRPr/>
              </a:pPr>
              <a:t>‹#›</a:t>
            </a:fld>
            <a:endParaRPr lang="en-US" dirty="0"/>
          </a:p>
        </p:txBody>
      </p:sp>
    </p:spTree>
    <p:extLst>
      <p:ext uri="{BB962C8B-B14F-4D97-AF65-F5344CB8AC3E}">
        <p14:creationId xmlns:p14="http://schemas.microsoft.com/office/powerpoint/2010/main" val="725873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57168C77-6B85-40C1-8184-92E36B20C051}"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eaLnBrk="0" hangingPunct="0">
              <a:defRPr sz="3600">
                <a:solidFill>
                  <a:srgbClr val="FFFF00"/>
                </a:solidFill>
                <a:latin typeface="Arial" charset="0"/>
              </a:defRPr>
            </a:lvl1pPr>
            <a:lvl2pPr marL="744064" indent="-286179" defTabSz="931670" eaLnBrk="0" hangingPunct="0">
              <a:defRPr sz="3600">
                <a:solidFill>
                  <a:srgbClr val="FFFF00"/>
                </a:solidFill>
                <a:latin typeface="Arial" charset="0"/>
              </a:defRPr>
            </a:lvl2pPr>
            <a:lvl3pPr marL="1144715" indent="-228943" defTabSz="931670" eaLnBrk="0" hangingPunct="0">
              <a:defRPr sz="3600">
                <a:solidFill>
                  <a:srgbClr val="FFFF00"/>
                </a:solidFill>
                <a:latin typeface="Arial" charset="0"/>
              </a:defRPr>
            </a:lvl3pPr>
            <a:lvl4pPr marL="1602600" indent="-228943" defTabSz="931670" eaLnBrk="0" hangingPunct="0">
              <a:defRPr sz="3600">
                <a:solidFill>
                  <a:srgbClr val="FFFF00"/>
                </a:solidFill>
                <a:latin typeface="Arial" charset="0"/>
              </a:defRPr>
            </a:lvl4pPr>
            <a:lvl5pPr marL="2060486" indent="-228943" defTabSz="931670" eaLnBrk="0" hangingPunct="0">
              <a:defRPr sz="3600">
                <a:solidFill>
                  <a:srgbClr val="FFFF00"/>
                </a:solidFill>
                <a:latin typeface="Arial" charset="0"/>
              </a:defRPr>
            </a:lvl5pPr>
            <a:lvl6pPr marL="2518372" indent="-228943" defTabSz="931670"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31670"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31670"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31670"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2B13E71C-11D5-4141-9AF5-9D685562F7D1}" type="slidenum">
              <a:rPr lang="en-US" sz="1200">
                <a:solidFill>
                  <a:schemeClr val="tx1"/>
                </a:solidFill>
              </a:rPr>
              <a:pPr eaLnBrk="1" hangingPunct="1"/>
              <a:t>10</a:t>
            </a:fld>
            <a:endParaRPr lang="en-US" sz="1200" dirty="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eaLnBrk="0" hangingPunct="0">
              <a:defRPr sz="3600">
                <a:solidFill>
                  <a:srgbClr val="FFFF00"/>
                </a:solidFill>
                <a:latin typeface="Arial" charset="0"/>
              </a:defRPr>
            </a:lvl1pPr>
            <a:lvl2pPr marL="744064" indent="-286179" defTabSz="931670" eaLnBrk="0" hangingPunct="0">
              <a:defRPr sz="3600">
                <a:solidFill>
                  <a:srgbClr val="FFFF00"/>
                </a:solidFill>
                <a:latin typeface="Arial" charset="0"/>
              </a:defRPr>
            </a:lvl2pPr>
            <a:lvl3pPr marL="1144715" indent="-228943" defTabSz="931670" eaLnBrk="0" hangingPunct="0">
              <a:defRPr sz="3600">
                <a:solidFill>
                  <a:srgbClr val="FFFF00"/>
                </a:solidFill>
                <a:latin typeface="Arial" charset="0"/>
              </a:defRPr>
            </a:lvl3pPr>
            <a:lvl4pPr marL="1602600" indent="-228943" defTabSz="931670" eaLnBrk="0" hangingPunct="0">
              <a:defRPr sz="3600">
                <a:solidFill>
                  <a:srgbClr val="FFFF00"/>
                </a:solidFill>
                <a:latin typeface="Arial" charset="0"/>
              </a:defRPr>
            </a:lvl4pPr>
            <a:lvl5pPr marL="2060486" indent="-228943" defTabSz="931670" eaLnBrk="0" hangingPunct="0">
              <a:defRPr sz="3600">
                <a:solidFill>
                  <a:srgbClr val="FFFF00"/>
                </a:solidFill>
                <a:latin typeface="Arial" charset="0"/>
              </a:defRPr>
            </a:lvl5pPr>
            <a:lvl6pPr marL="2518372" indent="-228943" defTabSz="931670"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31670"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31670"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31670"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C9D96F39-DD39-433E-B5A9-A03CBFCC4ABD}" type="slidenum">
              <a:rPr lang="en-US" sz="1200">
                <a:solidFill>
                  <a:schemeClr val="tx1"/>
                </a:solidFill>
              </a:rPr>
              <a:pPr eaLnBrk="1" hangingPunct="1"/>
              <a:t>11</a:t>
            </a:fld>
            <a:endParaRPr lang="en-US" sz="1200" dirty="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0" y="0"/>
            <a:ext cx="357" cy="360"/>
          </a:xfrm>
        </p:spPr>
        <p:txBody>
          <a:bodyPr wrap="square" lIns="91440" tIns="91440" rIns="91440" bIns="45720" anchor="t"/>
          <a:lstStyle/>
          <a:p>
            <a:pPr lvl="0" algn="l" hangingPunct="1"/>
            <a:fld id="{CA3770BA-D2FF-477A-8E5F-E26A85B1F401}" type="slidenum">
              <a:t>12</a:t>
            </a:fld>
            <a:endParaRPr lang="en-US" sz="1200" dirty="0">
              <a:solidFill>
                <a:srgbClr val="000000"/>
              </a:solidFill>
              <a:latin typeface="Arial" pitchFamily="18"/>
              <a:ea typeface="+mn-ea" pitchFamily="2"/>
              <a:cs typeface="+mn-cs" pitchFamily="2"/>
            </a:endParaRPr>
          </a:p>
        </p:txBody>
      </p:sp>
      <p:sp>
        <p:nvSpPr>
          <p:cNvPr id="3" name="Slide Image Placeholder 2"/>
          <p:cNvSpPr>
            <a:spLocks noGrp="1" noRot="1" noChangeAspect="1" noResize="1"/>
          </p:cNvSpPr>
          <p:nvPr>
            <p:ph type="sldImg"/>
          </p:nvPr>
        </p:nvSpPr>
        <p:spPr>
          <a:xfrm>
            <a:off x="935038" y="457200"/>
            <a:ext cx="5086350" cy="38163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1" y="4422153"/>
            <a:ext cx="6954361" cy="4504706"/>
          </a:xfrm>
        </p:spPr>
        <p:txBody>
          <a:bodyPr wrap="square" lIns="91440" tIns="91440" rIns="91440" bIns="45720" anchor="t">
            <a:normAutofit/>
          </a:bodyPr>
          <a:lstStyle/>
          <a:p>
            <a:pPr>
              <a:buFontTx/>
              <a:buChar char="•"/>
            </a:pPr>
            <a:r>
              <a:rPr lang="en-US" sz="1100" dirty="0" smtClean="0"/>
              <a:t>*source: Lon L. Fuller, The Morality of Law, (New Haven and London: Yale University Press (1969) p. 106.</a:t>
            </a:r>
          </a:p>
          <a:p>
            <a:pPr>
              <a:buFontTx/>
              <a:buChar char="•"/>
            </a:pPr>
            <a:endParaRPr lang="en-US" sz="1100" dirty="0" smtClean="0"/>
          </a:p>
          <a:p>
            <a:pPr>
              <a:buFontTx/>
              <a:buChar char="•"/>
            </a:pPr>
            <a:endParaRPr lang="en-US" sz="1100" dirty="0" smtClean="0"/>
          </a:p>
          <a:p>
            <a:endParaRPr lang="en-US" sz="1100" dirty="0" smtClean="0"/>
          </a:p>
          <a:p>
            <a:pPr lvl="0" hangingPunct="1"/>
            <a:endParaRPr lang="en-US" sz="1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0" y="0"/>
            <a:ext cx="357" cy="360"/>
          </a:xfrm>
        </p:spPr>
        <p:txBody>
          <a:bodyPr wrap="square" lIns="91440" tIns="91440" rIns="91440" bIns="45720" anchor="t"/>
          <a:lstStyle/>
          <a:p>
            <a:pPr lvl="0" algn="l" hangingPunct="1"/>
            <a:fld id="{CA3770BA-D2FF-477A-8E5F-E26A85B1F401}" type="slidenum">
              <a:t>13</a:t>
            </a:fld>
            <a:endParaRPr lang="en-US" sz="1200" dirty="0">
              <a:solidFill>
                <a:srgbClr val="000000"/>
              </a:solidFill>
              <a:latin typeface="Arial" pitchFamily="18"/>
              <a:ea typeface="+mn-ea" pitchFamily="2"/>
              <a:cs typeface="+mn-cs" pitchFamily="2"/>
            </a:endParaRPr>
          </a:p>
        </p:txBody>
      </p:sp>
      <p:sp>
        <p:nvSpPr>
          <p:cNvPr id="3" name="Slide Image Placeholder 2"/>
          <p:cNvSpPr>
            <a:spLocks noGrp="1" noRot="1" noChangeAspect="1" noResize="1"/>
          </p:cNvSpPr>
          <p:nvPr>
            <p:ph type="sldImg"/>
          </p:nvPr>
        </p:nvSpPr>
        <p:spPr>
          <a:xfrm>
            <a:off x="935038" y="457200"/>
            <a:ext cx="5086350" cy="38163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1" y="4422153"/>
            <a:ext cx="6954361" cy="4504706"/>
          </a:xfrm>
        </p:spPr>
        <p:txBody>
          <a:bodyPr wrap="square" lIns="91440" tIns="91440" rIns="91440" bIns="45720" anchor="t">
            <a:normAutofit/>
          </a:bodyPr>
          <a:lstStyle/>
          <a:p>
            <a:pPr>
              <a:buFontTx/>
              <a:buChar char="•"/>
            </a:pPr>
            <a:r>
              <a:rPr lang="en-US" sz="1100" dirty="0" smtClean="0"/>
              <a:t>*source: Lon L. Fuller, The Morality of Law, (New Haven and London: Yale University Press (1969) p. 106.</a:t>
            </a:r>
          </a:p>
          <a:p>
            <a:pPr>
              <a:buFontTx/>
              <a:buChar char="•"/>
            </a:pPr>
            <a:endParaRPr lang="en-US" sz="1100" dirty="0" smtClean="0"/>
          </a:p>
          <a:p>
            <a:pPr>
              <a:buFontTx/>
              <a:buChar char="•"/>
            </a:pPr>
            <a:endParaRPr lang="en-US" sz="1100" dirty="0" smtClean="0"/>
          </a:p>
          <a:p>
            <a:endParaRPr lang="en-US" sz="1100" dirty="0" smtClean="0"/>
          </a:p>
          <a:p>
            <a:pPr lvl="0" hangingPunct="1"/>
            <a:endParaRPr lang="en-US" sz="11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0" y="0"/>
            <a:ext cx="357" cy="360"/>
          </a:xfrm>
        </p:spPr>
        <p:txBody>
          <a:bodyPr wrap="square" lIns="91440" tIns="91440" rIns="91440" bIns="45720" anchor="t"/>
          <a:lstStyle/>
          <a:p>
            <a:pPr lvl="0" algn="l" hangingPunct="1"/>
            <a:fld id="{CA3770BA-D2FF-477A-8E5F-E26A85B1F401}" type="slidenum">
              <a:t>14</a:t>
            </a:fld>
            <a:endParaRPr lang="en-US" sz="1200" dirty="0">
              <a:solidFill>
                <a:srgbClr val="000000"/>
              </a:solidFill>
              <a:latin typeface="Arial" pitchFamily="18"/>
              <a:ea typeface="+mn-ea" pitchFamily="2"/>
              <a:cs typeface="+mn-cs" pitchFamily="2"/>
            </a:endParaRPr>
          </a:p>
        </p:txBody>
      </p:sp>
      <p:sp>
        <p:nvSpPr>
          <p:cNvPr id="3" name="Slide Image Placeholder 2"/>
          <p:cNvSpPr>
            <a:spLocks noGrp="1" noRot="1" noChangeAspect="1" noResize="1"/>
          </p:cNvSpPr>
          <p:nvPr>
            <p:ph type="sldImg"/>
          </p:nvPr>
        </p:nvSpPr>
        <p:spPr>
          <a:xfrm>
            <a:off x="935038" y="457200"/>
            <a:ext cx="5086350" cy="38163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1" y="4422153"/>
            <a:ext cx="6954361" cy="4504706"/>
          </a:xfrm>
        </p:spPr>
        <p:txBody>
          <a:bodyPr wrap="square" lIns="91440" tIns="91440" rIns="91440" bIns="45720" anchor="t"/>
          <a:lstStyle/>
          <a:p>
            <a:pPr>
              <a:buFontTx/>
              <a:buChar char="•"/>
            </a:pPr>
            <a:r>
              <a:rPr lang="en-US" sz="1100" dirty="0" smtClean="0"/>
              <a:t>*source: Lon L. Fuller, The Morality of Law, (New Haven and London: Yale University Press (1969) p. 106.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939266" y="8842724"/>
            <a:ext cx="3014066"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7" tIns="44834" rIns="89667" bIns="44834" anchor="b"/>
          <a:lstStyle>
            <a:lvl1pPr defTabSz="930275" eaLnBrk="0" hangingPunct="0">
              <a:defRPr sz="2400" i="1">
                <a:solidFill>
                  <a:schemeClr val="tx1"/>
                </a:solidFill>
                <a:latin typeface="Times New Roman" pitchFamily="18" charset="0"/>
              </a:defRPr>
            </a:lvl1pPr>
            <a:lvl2pPr marL="742950" indent="-285750" defTabSz="930275" eaLnBrk="0" hangingPunct="0">
              <a:defRPr sz="2400" i="1">
                <a:solidFill>
                  <a:schemeClr val="tx1"/>
                </a:solidFill>
                <a:latin typeface="Times New Roman" pitchFamily="18" charset="0"/>
              </a:defRPr>
            </a:lvl2pPr>
            <a:lvl3pPr marL="1143000" indent="-228600" defTabSz="930275" eaLnBrk="0" hangingPunct="0">
              <a:defRPr sz="2400" i="1">
                <a:solidFill>
                  <a:schemeClr val="tx1"/>
                </a:solidFill>
                <a:latin typeface="Times New Roman" pitchFamily="18" charset="0"/>
              </a:defRPr>
            </a:lvl3pPr>
            <a:lvl4pPr marL="1600200" indent="-228600" defTabSz="930275" eaLnBrk="0" hangingPunct="0">
              <a:defRPr sz="2400" i="1">
                <a:solidFill>
                  <a:schemeClr val="tx1"/>
                </a:solidFill>
                <a:latin typeface="Times New Roman" pitchFamily="18" charset="0"/>
              </a:defRPr>
            </a:lvl4pPr>
            <a:lvl5pPr marL="2057400" indent="-228600" defTabSz="930275" eaLnBrk="0" hangingPunct="0">
              <a:defRPr sz="2400" i="1">
                <a:solidFill>
                  <a:schemeClr val="tx1"/>
                </a:solidFill>
                <a:latin typeface="Times New Roman" pitchFamily="18" charset="0"/>
              </a:defRPr>
            </a:lvl5pPr>
            <a:lvl6pPr marL="2514600" indent="-228600" defTabSz="930275" eaLnBrk="0" fontAlgn="base" hangingPunct="0">
              <a:spcBef>
                <a:spcPct val="0"/>
              </a:spcBef>
              <a:spcAft>
                <a:spcPct val="0"/>
              </a:spcAft>
              <a:defRPr sz="2400" i="1">
                <a:solidFill>
                  <a:schemeClr val="tx1"/>
                </a:solidFill>
                <a:latin typeface="Times New Roman" pitchFamily="18" charset="0"/>
              </a:defRPr>
            </a:lvl6pPr>
            <a:lvl7pPr marL="2971800" indent="-228600" defTabSz="930275" eaLnBrk="0" fontAlgn="base" hangingPunct="0">
              <a:spcBef>
                <a:spcPct val="0"/>
              </a:spcBef>
              <a:spcAft>
                <a:spcPct val="0"/>
              </a:spcAft>
              <a:defRPr sz="2400" i="1">
                <a:solidFill>
                  <a:schemeClr val="tx1"/>
                </a:solidFill>
                <a:latin typeface="Times New Roman" pitchFamily="18" charset="0"/>
              </a:defRPr>
            </a:lvl7pPr>
            <a:lvl8pPr marL="3429000" indent="-228600" defTabSz="930275" eaLnBrk="0" fontAlgn="base" hangingPunct="0">
              <a:spcBef>
                <a:spcPct val="0"/>
              </a:spcBef>
              <a:spcAft>
                <a:spcPct val="0"/>
              </a:spcAft>
              <a:defRPr sz="2400" i="1">
                <a:solidFill>
                  <a:schemeClr val="tx1"/>
                </a:solidFill>
                <a:latin typeface="Times New Roman" pitchFamily="18" charset="0"/>
              </a:defRPr>
            </a:lvl8pPr>
            <a:lvl9pPr marL="3886200" indent="-228600" defTabSz="930275" eaLnBrk="0" fontAlgn="base" hangingPunct="0">
              <a:spcBef>
                <a:spcPct val="0"/>
              </a:spcBef>
              <a:spcAft>
                <a:spcPct val="0"/>
              </a:spcAft>
              <a:defRPr sz="2400" i="1">
                <a:solidFill>
                  <a:schemeClr val="tx1"/>
                </a:solidFill>
                <a:latin typeface="Times New Roman" pitchFamily="18" charset="0"/>
              </a:defRPr>
            </a:lvl9pPr>
          </a:lstStyle>
          <a:p>
            <a:pPr algn="r" eaLnBrk="1" hangingPunct="1"/>
            <a:fld id="{9E9F2FD4-5005-4D9C-AECE-3908C4626463}" type="slidenum">
              <a:rPr lang="en-US" sz="1200" i="0">
                <a:latin typeface="Arial" charset="0"/>
              </a:rPr>
              <a:pPr algn="r" eaLnBrk="1" hangingPunct="1"/>
              <a:t>15</a:t>
            </a:fld>
            <a:endParaRPr lang="en-US" sz="1200" i="0" dirty="0">
              <a:latin typeface="Arial"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695786" y="4422131"/>
            <a:ext cx="5563267" cy="41881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7" tIns="44834" rIns="89667" bIns="44834"/>
          <a:lstStyle/>
          <a:p>
            <a:pPr eaLnBrk="1" hangingPunct="1">
              <a:lnSpc>
                <a:spcPct val="90000"/>
              </a:lnSpc>
            </a:pPr>
            <a:r>
              <a:rPr lang="en-US" sz="1100" dirty="0" smtClean="0"/>
              <a:t>*</a:t>
            </a:r>
            <a:r>
              <a:rPr lang="en-US" sz="1100" dirty="0"/>
              <a:t>Adapted from: Gostin LO. Public Health Law: Power, Duty, Restraint. Berkeley: Univ. of California Press, 2000, pg 4</a:t>
            </a:r>
            <a:r>
              <a:rPr lang="en-US" sz="1100" dirty="0" smtClean="0"/>
              <a:t>.</a:t>
            </a:r>
            <a:endParaRPr lang="en-US" sz="11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eaLnBrk="0" hangingPunct="0">
              <a:defRPr sz="3600">
                <a:solidFill>
                  <a:srgbClr val="FFFF00"/>
                </a:solidFill>
                <a:latin typeface="Arial" charset="0"/>
              </a:defRPr>
            </a:lvl1pPr>
            <a:lvl2pPr marL="744064" indent="-286179" defTabSz="931670" eaLnBrk="0" hangingPunct="0">
              <a:defRPr sz="3600">
                <a:solidFill>
                  <a:srgbClr val="FFFF00"/>
                </a:solidFill>
                <a:latin typeface="Arial" charset="0"/>
              </a:defRPr>
            </a:lvl2pPr>
            <a:lvl3pPr marL="1144715" indent="-228943" defTabSz="931670" eaLnBrk="0" hangingPunct="0">
              <a:defRPr sz="3600">
                <a:solidFill>
                  <a:srgbClr val="FFFF00"/>
                </a:solidFill>
                <a:latin typeface="Arial" charset="0"/>
              </a:defRPr>
            </a:lvl3pPr>
            <a:lvl4pPr marL="1602600" indent="-228943" defTabSz="931670" eaLnBrk="0" hangingPunct="0">
              <a:defRPr sz="3600">
                <a:solidFill>
                  <a:srgbClr val="FFFF00"/>
                </a:solidFill>
                <a:latin typeface="Arial" charset="0"/>
              </a:defRPr>
            </a:lvl4pPr>
            <a:lvl5pPr marL="2060486" indent="-228943" defTabSz="931670" eaLnBrk="0" hangingPunct="0">
              <a:defRPr sz="3600">
                <a:solidFill>
                  <a:srgbClr val="FFFF00"/>
                </a:solidFill>
                <a:latin typeface="Arial" charset="0"/>
              </a:defRPr>
            </a:lvl5pPr>
            <a:lvl6pPr marL="2518372" indent="-228943" defTabSz="931670"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31670"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31670"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31670"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F8A3DFB6-F8FD-45BE-A84B-2CFDAD728DC1}" type="slidenum">
              <a:rPr lang="en-US" sz="1200">
                <a:solidFill>
                  <a:schemeClr val="tx1"/>
                </a:solidFill>
              </a:rPr>
              <a:pPr eaLnBrk="1" hangingPunct="1"/>
              <a:t>16</a:t>
            </a:fld>
            <a:endParaRPr lang="en-US" sz="1200" dirty="0">
              <a:solidFill>
                <a:schemeClr val="tx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31" eaLnBrk="0" hangingPunct="0">
              <a:defRPr sz="3600">
                <a:solidFill>
                  <a:srgbClr val="FFFF00"/>
                </a:solidFill>
                <a:latin typeface="Arial" charset="0"/>
              </a:defRPr>
            </a:lvl1pPr>
            <a:lvl2pPr marL="744064" indent="-286179" defTabSz="922131" eaLnBrk="0" hangingPunct="0">
              <a:defRPr sz="3600">
                <a:solidFill>
                  <a:srgbClr val="FFFF00"/>
                </a:solidFill>
                <a:latin typeface="Arial" charset="0"/>
              </a:defRPr>
            </a:lvl2pPr>
            <a:lvl3pPr marL="1144715" indent="-228943" defTabSz="922131" eaLnBrk="0" hangingPunct="0">
              <a:defRPr sz="3600">
                <a:solidFill>
                  <a:srgbClr val="FFFF00"/>
                </a:solidFill>
                <a:latin typeface="Arial" charset="0"/>
              </a:defRPr>
            </a:lvl3pPr>
            <a:lvl4pPr marL="1602600" indent="-228943" defTabSz="922131" eaLnBrk="0" hangingPunct="0">
              <a:defRPr sz="3600">
                <a:solidFill>
                  <a:srgbClr val="FFFF00"/>
                </a:solidFill>
                <a:latin typeface="Arial" charset="0"/>
              </a:defRPr>
            </a:lvl4pPr>
            <a:lvl5pPr marL="2060486" indent="-228943" defTabSz="922131" eaLnBrk="0" hangingPunct="0">
              <a:defRPr sz="3600">
                <a:solidFill>
                  <a:srgbClr val="FFFF00"/>
                </a:solidFill>
                <a:latin typeface="Arial" charset="0"/>
              </a:defRPr>
            </a:lvl5pPr>
            <a:lvl6pPr marL="2518372" indent="-228943" defTabSz="922131"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22131"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22131"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22131"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FE15A96A-556B-45A7-A4DA-5861D90FA7DA}" type="slidenum">
              <a:rPr lang="en-US" sz="1200">
                <a:solidFill>
                  <a:schemeClr val="tx1"/>
                </a:solidFill>
              </a:rPr>
              <a:pPr eaLnBrk="1" hangingPunct="1"/>
              <a:t>17</a:t>
            </a:fld>
            <a:endParaRPr lang="en-US" sz="1200">
              <a:solidFill>
                <a:schemeClr val="tx1"/>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smtClean="0"/>
              <a:t>Montrece </a:t>
            </a:r>
          </a:p>
          <a:p>
            <a:pPr eaLnBrk="1" hangingPunct="1"/>
            <a:endParaRPr lang="en-US" sz="1000" dirty="0" smtClean="0"/>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Defined: Relationship and distribution of power between the individual states and national government</a:t>
            </a:r>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Impact under U.S. Constitution: Each of the 50 states retains substantial independent legal authority, but is also subject to federal government’s legal authorities, which overlap those of the states</a:t>
            </a:r>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Concept shapes the system in which laws apply to public health practice. </a:t>
            </a:r>
            <a:endParaRPr lang="en-US" sz="2400" dirty="0" smtClean="0"/>
          </a:p>
          <a:p>
            <a:pPr eaLnBrk="1" hangingPunct="1"/>
            <a:endParaRPr lang="en-US" sz="10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31" eaLnBrk="0" hangingPunct="0">
              <a:defRPr sz="3600">
                <a:solidFill>
                  <a:srgbClr val="FFFF00"/>
                </a:solidFill>
                <a:latin typeface="Arial" charset="0"/>
              </a:defRPr>
            </a:lvl1pPr>
            <a:lvl2pPr marL="744064" indent="-286179" defTabSz="922131" eaLnBrk="0" hangingPunct="0">
              <a:defRPr sz="3600">
                <a:solidFill>
                  <a:srgbClr val="FFFF00"/>
                </a:solidFill>
                <a:latin typeface="Arial" charset="0"/>
              </a:defRPr>
            </a:lvl2pPr>
            <a:lvl3pPr marL="1144715" indent="-228943" defTabSz="922131" eaLnBrk="0" hangingPunct="0">
              <a:defRPr sz="3600">
                <a:solidFill>
                  <a:srgbClr val="FFFF00"/>
                </a:solidFill>
                <a:latin typeface="Arial" charset="0"/>
              </a:defRPr>
            </a:lvl3pPr>
            <a:lvl4pPr marL="1602600" indent="-228943" defTabSz="922131" eaLnBrk="0" hangingPunct="0">
              <a:defRPr sz="3600">
                <a:solidFill>
                  <a:srgbClr val="FFFF00"/>
                </a:solidFill>
                <a:latin typeface="Arial" charset="0"/>
              </a:defRPr>
            </a:lvl4pPr>
            <a:lvl5pPr marL="2060486" indent="-228943" defTabSz="922131" eaLnBrk="0" hangingPunct="0">
              <a:defRPr sz="3600">
                <a:solidFill>
                  <a:srgbClr val="FFFF00"/>
                </a:solidFill>
                <a:latin typeface="Arial" charset="0"/>
              </a:defRPr>
            </a:lvl5pPr>
            <a:lvl6pPr marL="2518372" indent="-228943" defTabSz="922131"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22131"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22131"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22131"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FE15A96A-556B-45A7-A4DA-5861D90FA7DA}" type="slidenum">
              <a:rPr lang="en-US" sz="1200">
                <a:solidFill>
                  <a:schemeClr val="tx1"/>
                </a:solidFill>
              </a:rPr>
              <a:pPr eaLnBrk="1" hangingPunct="1"/>
              <a:t>18</a:t>
            </a:fld>
            <a:endParaRPr lang="en-US" sz="1200">
              <a:solidFill>
                <a:schemeClr val="tx1"/>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smtClean="0"/>
              <a:t>Montrece </a:t>
            </a:r>
          </a:p>
          <a:p>
            <a:pPr eaLnBrk="1" hangingPunct="1"/>
            <a:endParaRPr lang="en-US" sz="1000" dirty="0" smtClean="0"/>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Defined: Relationship and distribution of power between the individual states and national government</a:t>
            </a:r>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Impact under U.S. Constitution: Each of the 50 states retains substantial independent legal authority, but is also subject to federal government’s legal authorities, which overlap those of the states</a:t>
            </a:r>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Concept shapes the system in which laws apply to public health practice. </a:t>
            </a:r>
            <a:endParaRPr lang="en-US" sz="2400" dirty="0" smtClean="0"/>
          </a:p>
          <a:p>
            <a:pPr eaLnBrk="1" hangingPunct="1"/>
            <a:endParaRPr lang="en-US" sz="1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0" y="0"/>
            <a:ext cx="357" cy="360"/>
          </a:xfrm>
        </p:spPr>
        <p:txBody>
          <a:bodyPr wrap="square" lIns="91440" tIns="91440" rIns="91440" bIns="45720" anchor="t"/>
          <a:lstStyle/>
          <a:p>
            <a:pPr lvl="0" algn="l" hangingPunct="1"/>
            <a:fld id="{CA3770BA-D2FF-477A-8E5F-E26A85B1F401}" type="slidenum">
              <a:t>19</a:t>
            </a:fld>
            <a:endParaRPr lang="en-US" sz="1200" dirty="0">
              <a:solidFill>
                <a:srgbClr val="000000"/>
              </a:solidFill>
              <a:latin typeface="Arial" pitchFamily="18"/>
              <a:ea typeface="+mn-ea" pitchFamily="2"/>
              <a:cs typeface="+mn-cs" pitchFamily="2"/>
            </a:endParaRPr>
          </a:p>
        </p:txBody>
      </p:sp>
      <p:sp>
        <p:nvSpPr>
          <p:cNvPr id="3" name="Slide Image Placeholder 2"/>
          <p:cNvSpPr>
            <a:spLocks noGrp="1" noRot="1" noChangeAspect="1" noResize="1"/>
          </p:cNvSpPr>
          <p:nvPr>
            <p:ph type="sldImg"/>
          </p:nvPr>
        </p:nvSpPr>
        <p:spPr>
          <a:xfrm>
            <a:off x="935038" y="457200"/>
            <a:ext cx="5086350" cy="38163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1" y="4422153"/>
            <a:ext cx="6954361" cy="4504706"/>
          </a:xfrm>
        </p:spPr>
        <p:txBody>
          <a:bodyPr wrap="square" lIns="91440" tIns="91440" rIns="91440" bIns="45720" anchor="t"/>
          <a:lstStyle/>
          <a:p>
            <a:pPr algn="l" eaLnBrk="1" hangingPunct="1">
              <a:lnSpc>
                <a:spcPct val="80000"/>
              </a:lnSpc>
              <a:buFontTx/>
              <a:buNone/>
            </a:pPr>
            <a:r>
              <a:rPr lang="en-US" sz="1800" dirty="0" smtClean="0">
                <a:solidFill>
                  <a:schemeClr val="bg2"/>
                </a:solidFill>
                <a:latin typeface="Arial" pitchFamily="34" charset="0"/>
                <a:cs typeface="Arial" pitchFamily="34" charset="0"/>
              </a:rPr>
              <a:t>The Tenth Amendment framed the powers of the states:	</a:t>
            </a:r>
          </a:p>
          <a:p>
            <a:pPr algn="l" eaLnBrk="1" hangingPunct="1">
              <a:lnSpc>
                <a:spcPct val="80000"/>
              </a:lnSpc>
              <a:buFontTx/>
              <a:buNone/>
            </a:pPr>
            <a:endParaRPr lang="en-US" sz="1800" dirty="0" smtClean="0">
              <a:solidFill>
                <a:schemeClr val="bg2"/>
              </a:solidFill>
              <a:latin typeface="Arial" pitchFamily="34" charset="0"/>
              <a:cs typeface="Arial" pitchFamily="34" charset="0"/>
            </a:endParaRPr>
          </a:p>
          <a:p>
            <a:pPr algn="l" eaLnBrk="1" hangingPunct="1">
              <a:lnSpc>
                <a:spcPct val="80000"/>
              </a:lnSpc>
              <a:buFontTx/>
              <a:buNone/>
            </a:pPr>
            <a:r>
              <a:rPr lang="en-US" sz="1800" dirty="0" smtClean="0">
                <a:solidFill>
                  <a:schemeClr val="bg2"/>
                </a:solidFill>
                <a:latin typeface="Arial" pitchFamily="34" charset="0"/>
                <a:cs typeface="Arial" pitchFamily="34" charset="0"/>
              </a:rPr>
              <a:t>		“The powers not delegated to the United 	States by the Constitution, nor prohibited by 	it to the States, are reserved to the States 	respectively, or to the people.”</a:t>
            </a:r>
          </a:p>
          <a:p>
            <a:pPr algn="l" eaLnBrk="1" hangingPunct="1">
              <a:lnSpc>
                <a:spcPct val="80000"/>
              </a:lnSpc>
              <a:buFontTx/>
              <a:buNone/>
            </a:pPr>
            <a:endParaRPr lang="en-US" sz="1800" dirty="0" smtClean="0">
              <a:solidFill>
                <a:schemeClr val="bg2"/>
              </a:solidFill>
              <a:latin typeface="Arial" pitchFamily="34" charset="0"/>
              <a:cs typeface="Arial" pitchFamily="34" charset="0"/>
            </a:endParaRPr>
          </a:p>
          <a:p>
            <a:pPr algn="l" eaLnBrk="1" hangingPunct="1">
              <a:lnSpc>
                <a:spcPct val="80000"/>
              </a:lnSpc>
              <a:buFontTx/>
              <a:buNone/>
            </a:pPr>
            <a:r>
              <a:rPr lang="en-US" sz="1800" dirty="0" smtClean="0">
                <a:solidFill>
                  <a:schemeClr val="bg2"/>
                </a:solidFill>
                <a:latin typeface="Arial" pitchFamily="34" charset="0"/>
                <a:cs typeface="Arial" pitchFamily="34" charset="0"/>
              </a:rPr>
              <a:t>	</a:t>
            </a:r>
            <a:r>
              <a:rPr lang="en-US" sz="1600" b="1" i="1" dirty="0" smtClean="0">
                <a:solidFill>
                  <a:schemeClr val="bg2"/>
                </a:solidFill>
                <a:latin typeface="Arial" pitchFamily="34" charset="0"/>
                <a:cs typeface="Arial" pitchFamily="34" charset="0"/>
              </a:rPr>
              <a:t>Impact: States retain police powers and other powers not expressly enumerated to U.S. federal government.</a:t>
            </a:r>
          </a:p>
          <a:p>
            <a:pPr eaLnBrk="1" hangingPunct="1">
              <a:lnSpc>
                <a:spcPct val="80000"/>
              </a:lnSpc>
            </a:pPr>
            <a:endParaRPr lang="en-US" sz="1800" dirty="0" smtClean="0">
              <a:solidFill>
                <a:schemeClr val="bg2"/>
              </a:solidFill>
              <a:latin typeface="Arial" pitchFamily="34" charset="0"/>
              <a:cs typeface="Arial" pitchFamily="34" charset="0"/>
            </a:endParaRPr>
          </a:p>
          <a:p>
            <a:pPr>
              <a:buFontTx/>
              <a:buChar char="•"/>
            </a:pPr>
            <a:endParaRPr lang="en-US" sz="18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eaLnBrk="0" hangingPunct="0">
              <a:defRPr sz="3600">
                <a:solidFill>
                  <a:srgbClr val="FFFF00"/>
                </a:solidFill>
                <a:latin typeface="Arial" charset="0"/>
              </a:defRPr>
            </a:lvl1pPr>
            <a:lvl2pPr marL="744064" indent="-286179" defTabSz="931670" eaLnBrk="0" hangingPunct="0">
              <a:defRPr sz="3600">
                <a:solidFill>
                  <a:srgbClr val="FFFF00"/>
                </a:solidFill>
                <a:latin typeface="Arial" charset="0"/>
              </a:defRPr>
            </a:lvl2pPr>
            <a:lvl3pPr marL="1144715" indent="-228943" defTabSz="931670" eaLnBrk="0" hangingPunct="0">
              <a:defRPr sz="3600">
                <a:solidFill>
                  <a:srgbClr val="FFFF00"/>
                </a:solidFill>
                <a:latin typeface="Arial" charset="0"/>
              </a:defRPr>
            </a:lvl3pPr>
            <a:lvl4pPr marL="1602600" indent="-228943" defTabSz="931670" eaLnBrk="0" hangingPunct="0">
              <a:defRPr sz="3600">
                <a:solidFill>
                  <a:srgbClr val="FFFF00"/>
                </a:solidFill>
                <a:latin typeface="Arial" charset="0"/>
              </a:defRPr>
            </a:lvl4pPr>
            <a:lvl5pPr marL="2060486" indent="-228943" defTabSz="931670" eaLnBrk="0" hangingPunct="0">
              <a:defRPr sz="3600">
                <a:solidFill>
                  <a:srgbClr val="FFFF00"/>
                </a:solidFill>
                <a:latin typeface="Arial" charset="0"/>
              </a:defRPr>
            </a:lvl5pPr>
            <a:lvl6pPr marL="2518372" indent="-228943" defTabSz="931670"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31670"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31670"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31670"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E233259B-2EC7-41AA-BF76-AAE5AD776ED6}" type="slidenum">
              <a:rPr lang="en-US" sz="1200">
                <a:solidFill>
                  <a:schemeClr val="tx1"/>
                </a:solidFill>
              </a:rPr>
              <a:pPr eaLnBrk="1" hangingPunct="1"/>
              <a:t>2</a:t>
            </a:fld>
            <a:endParaRPr lang="en-US" sz="1200" dirty="0">
              <a:solidFill>
                <a:schemeClr val="tx1"/>
              </a:solidFill>
            </a:endParaRPr>
          </a:p>
        </p:txBody>
      </p:sp>
      <p:sp>
        <p:nvSpPr>
          <p:cNvPr id="31747" name="Rectangle 2"/>
          <p:cNvSpPr>
            <a:spLocks noGrp="1" noRot="1" noChangeAspect="1" noChangeArrowheads="1" noTextEdit="1"/>
          </p:cNvSpPr>
          <p:nvPr>
            <p:ph type="sldImg"/>
          </p:nvPr>
        </p:nvSpPr>
        <p:spPr>
          <a:xfrm>
            <a:off x="935038" y="457200"/>
            <a:ext cx="5086350" cy="3816350"/>
          </a:xfrm>
          <a:ln/>
        </p:spPr>
      </p:sp>
      <p:sp>
        <p:nvSpPr>
          <p:cNvPr id="31748" name="Rectangle 3"/>
          <p:cNvSpPr>
            <a:spLocks noGrp="1" noChangeArrowheads="1"/>
          </p:cNvSpPr>
          <p:nvPr>
            <p:ph type="body" idx="1"/>
          </p:nvPr>
        </p:nvSpPr>
        <p:spPr>
          <a:xfrm>
            <a:off x="0" y="4422142"/>
            <a:ext cx="6954838" cy="4504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0" y="0"/>
            <a:ext cx="357" cy="360"/>
          </a:xfrm>
        </p:spPr>
        <p:txBody>
          <a:bodyPr wrap="square" lIns="91440" tIns="91440" rIns="91440" bIns="45720" anchor="t"/>
          <a:lstStyle/>
          <a:p>
            <a:pPr lvl="0" algn="l" hangingPunct="1"/>
            <a:fld id="{CA3770BA-D2FF-477A-8E5F-E26A85B1F401}" type="slidenum">
              <a:t>20</a:t>
            </a:fld>
            <a:endParaRPr lang="en-US" sz="1200" dirty="0">
              <a:solidFill>
                <a:srgbClr val="000000"/>
              </a:solidFill>
              <a:latin typeface="Arial" pitchFamily="18"/>
              <a:ea typeface="+mn-ea" pitchFamily="2"/>
              <a:cs typeface="+mn-cs" pitchFamily="2"/>
            </a:endParaRPr>
          </a:p>
        </p:txBody>
      </p:sp>
      <p:sp>
        <p:nvSpPr>
          <p:cNvPr id="3" name="Slide Image Placeholder 2"/>
          <p:cNvSpPr>
            <a:spLocks noGrp="1" noRot="1" noChangeAspect="1" noResize="1"/>
          </p:cNvSpPr>
          <p:nvPr>
            <p:ph type="sldImg"/>
          </p:nvPr>
        </p:nvSpPr>
        <p:spPr>
          <a:xfrm>
            <a:off x="935038" y="457200"/>
            <a:ext cx="5086350" cy="38163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1" y="4422153"/>
            <a:ext cx="6954361" cy="4504706"/>
          </a:xfrm>
        </p:spPr>
        <p:txBody>
          <a:bodyPr wrap="square" lIns="91440" tIns="91440" rIns="91440" bIns="45720" anchor="t"/>
          <a:lstStyle/>
          <a:p>
            <a:pPr>
              <a:buFontTx/>
              <a:buChar char="•"/>
            </a:pPr>
            <a:endParaRPr lang="en-US" sz="18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0" y="0"/>
            <a:ext cx="357" cy="360"/>
          </a:xfrm>
        </p:spPr>
        <p:txBody>
          <a:bodyPr wrap="square" lIns="91440" tIns="91440" rIns="91440" bIns="45720" anchor="t"/>
          <a:lstStyle/>
          <a:p>
            <a:pPr lvl="0" algn="l" hangingPunct="1"/>
            <a:fld id="{CA3770BA-D2FF-477A-8E5F-E26A85B1F401}" type="slidenum">
              <a:t>21</a:t>
            </a:fld>
            <a:endParaRPr lang="en-US" sz="1200" dirty="0">
              <a:solidFill>
                <a:srgbClr val="000000"/>
              </a:solidFill>
              <a:latin typeface="Arial" pitchFamily="18"/>
              <a:ea typeface="+mn-ea" pitchFamily="2"/>
              <a:cs typeface="+mn-cs" pitchFamily="2"/>
            </a:endParaRPr>
          </a:p>
        </p:txBody>
      </p:sp>
      <p:sp>
        <p:nvSpPr>
          <p:cNvPr id="3" name="Slide Image Placeholder 2"/>
          <p:cNvSpPr>
            <a:spLocks noGrp="1" noRot="1" noChangeAspect="1" noResize="1"/>
          </p:cNvSpPr>
          <p:nvPr>
            <p:ph type="sldImg"/>
          </p:nvPr>
        </p:nvSpPr>
        <p:spPr>
          <a:xfrm>
            <a:off x="935038" y="457200"/>
            <a:ext cx="5086350" cy="38163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1" y="4422153"/>
            <a:ext cx="6954361" cy="4504706"/>
          </a:xfrm>
        </p:spPr>
        <p:txBody>
          <a:bodyPr wrap="square" lIns="91440" tIns="91440" rIns="91440" bIns="45720" anchor="t"/>
          <a:lstStyle/>
          <a:p>
            <a:pPr>
              <a:buFontTx/>
              <a:buChar char="•"/>
            </a:pPr>
            <a:endParaRPr lang="en-US" sz="18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0" y="0"/>
            <a:ext cx="357" cy="360"/>
          </a:xfrm>
        </p:spPr>
        <p:txBody>
          <a:bodyPr wrap="square" lIns="91440" tIns="91440" rIns="91440" bIns="45720" anchor="t"/>
          <a:lstStyle/>
          <a:p>
            <a:pPr lvl="0" algn="l" hangingPunct="1"/>
            <a:fld id="{CA3770BA-D2FF-477A-8E5F-E26A85B1F401}" type="slidenum">
              <a:t>22</a:t>
            </a:fld>
            <a:endParaRPr lang="en-US" sz="1200" dirty="0">
              <a:solidFill>
                <a:srgbClr val="000000"/>
              </a:solidFill>
              <a:latin typeface="Arial" pitchFamily="18"/>
              <a:ea typeface="+mn-ea" pitchFamily="2"/>
              <a:cs typeface="+mn-cs" pitchFamily="2"/>
            </a:endParaRPr>
          </a:p>
        </p:txBody>
      </p:sp>
      <p:sp>
        <p:nvSpPr>
          <p:cNvPr id="3" name="Slide Image Placeholder 2"/>
          <p:cNvSpPr>
            <a:spLocks noGrp="1" noRot="1" noChangeAspect="1" noResize="1"/>
          </p:cNvSpPr>
          <p:nvPr>
            <p:ph type="sldImg"/>
          </p:nvPr>
        </p:nvSpPr>
        <p:spPr>
          <a:xfrm>
            <a:off x="935038" y="457200"/>
            <a:ext cx="5086350" cy="38163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1" y="4422153"/>
            <a:ext cx="6954361" cy="4504706"/>
          </a:xfrm>
        </p:spPr>
        <p:txBody>
          <a:bodyPr wrap="square" lIns="91440" tIns="91440" rIns="91440" bIns="45720" anchor="t"/>
          <a:lstStyle/>
          <a:p>
            <a:pPr lvl="1" eaLnBrk="1" hangingPunct="1">
              <a:buClr>
                <a:srgbClr val="FF3399"/>
              </a:buClr>
              <a:buFont typeface="Arial" pitchFamily="34" charset="0"/>
              <a:buChar char="•"/>
            </a:pPr>
            <a:r>
              <a:rPr lang="en-US" sz="3400" dirty="0" smtClean="0">
                <a:solidFill>
                  <a:schemeClr val="bg2"/>
                </a:solidFill>
                <a:latin typeface="Arial" pitchFamily="34" charset="0"/>
                <a:cs typeface="Arial" pitchFamily="34" charset="0"/>
              </a:rPr>
              <a:t>Term </a:t>
            </a:r>
            <a:r>
              <a:rPr lang="en-US" sz="3400" i="1" dirty="0" smtClean="0">
                <a:solidFill>
                  <a:schemeClr val="bg2"/>
                </a:solidFill>
                <a:latin typeface="Arial" pitchFamily="34" charset="0"/>
                <a:cs typeface="Arial" pitchFamily="34" charset="0"/>
              </a:rPr>
              <a:t>public health </a:t>
            </a:r>
            <a:r>
              <a:rPr lang="en-US" sz="3400" dirty="0" smtClean="0">
                <a:solidFill>
                  <a:schemeClr val="bg2"/>
                </a:solidFill>
                <a:latin typeface="Arial" pitchFamily="34" charset="0"/>
                <a:cs typeface="Arial" pitchFamily="34" charset="0"/>
              </a:rPr>
              <a:t>not mentioned</a:t>
            </a:r>
          </a:p>
          <a:p>
            <a:pPr lvl="1" eaLnBrk="1" hangingPunct="1">
              <a:buClr>
                <a:srgbClr val="FF3399"/>
              </a:buClr>
              <a:buFont typeface="Arial" pitchFamily="34" charset="0"/>
              <a:buChar char="•"/>
            </a:pPr>
            <a:r>
              <a:rPr lang="en-US" sz="3400" dirty="0" smtClean="0">
                <a:solidFill>
                  <a:schemeClr val="bg2"/>
                </a:solidFill>
                <a:latin typeface="Arial" pitchFamily="34" charset="0"/>
                <a:cs typeface="Arial" pitchFamily="34" charset="0"/>
              </a:rPr>
              <a:t>Enables some federal public-health related activities (Art. I, Sec. 8)</a:t>
            </a:r>
          </a:p>
          <a:p>
            <a:pPr lvl="2" eaLnBrk="1" hangingPunct="1">
              <a:buClr>
                <a:srgbClr val="FF3399"/>
              </a:buClr>
              <a:buFont typeface="Arial" pitchFamily="34" charset="0"/>
              <a:buChar char="•"/>
            </a:pPr>
            <a:r>
              <a:rPr lang="en-US" sz="3000" dirty="0" smtClean="0">
                <a:solidFill>
                  <a:schemeClr val="bg2"/>
                </a:solidFill>
                <a:latin typeface="Arial" pitchFamily="34" charset="0"/>
                <a:cs typeface="Arial" pitchFamily="34" charset="0"/>
              </a:rPr>
              <a:t>Interstate commerce</a:t>
            </a:r>
          </a:p>
          <a:p>
            <a:pPr lvl="2" eaLnBrk="1" hangingPunct="1">
              <a:buClr>
                <a:srgbClr val="FF3399"/>
              </a:buClr>
              <a:buFont typeface="Arial" pitchFamily="34" charset="0"/>
              <a:buChar char="•"/>
            </a:pPr>
            <a:r>
              <a:rPr lang="en-US" sz="3000" dirty="0" smtClean="0">
                <a:solidFill>
                  <a:schemeClr val="bg2"/>
                </a:solidFill>
                <a:latin typeface="Arial" pitchFamily="34" charset="0"/>
                <a:cs typeface="Arial" pitchFamily="34" charset="0"/>
              </a:rPr>
              <a:t>Taxation and spending</a:t>
            </a:r>
          </a:p>
          <a:p>
            <a:pPr lvl="1" eaLnBrk="1" hangingPunct="1">
              <a:buClr>
                <a:srgbClr val="FF3399"/>
              </a:buClr>
              <a:buFont typeface="Arial" pitchFamily="34" charset="0"/>
              <a:buChar char="•"/>
            </a:pPr>
            <a:r>
              <a:rPr lang="en-US" sz="3400" dirty="0" smtClean="0">
                <a:solidFill>
                  <a:schemeClr val="bg2"/>
                </a:solidFill>
                <a:latin typeface="Arial" pitchFamily="34" charset="0"/>
                <a:cs typeface="Arial" pitchFamily="34" charset="0"/>
              </a:rPr>
              <a:t>Primary responsibility for public health left to states (10</a:t>
            </a:r>
            <a:r>
              <a:rPr lang="en-US" sz="3400" baseline="30000" dirty="0" smtClean="0">
                <a:solidFill>
                  <a:schemeClr val="bg2"/>
                </a:solidFill>
                <a:latin typeface="Arial" pitchFamily="34" charset="0"/>
                <a:cs typeface="Arial" pitchFamily="34" charset="0"/>
              </a:rPr>
              <a:t>th</a:t>
            </a:r>
            <a:r>
              <a:rPr lang="en-US" sz="3400" dirty="0" smtClean="0">
                <a:solidFill>
                  <a:schemeClr val="bg2"/>
                </a:solidFill>
                <a:latin typeface="Arial" pitchFamily="34" charset="0"/>
                <a:cs typeface="Arial" pitchFamily="34" charset="0"/>
              </a:rPr>
              <a:t> Amendment) </a:t>
            </a:r>
            <a:endParaRPr lang="en-US" sz="3400" dirty="0" smtClean="0"/>
          </a:p>
          <a:p>
            <a:pPr marL="0" marR="0" indent="0" algn="l" defTabSz="914400" rtl="0" eaLnBrk="0" fontAlgn="base" latinLnBrk="0" hangingPunct="0">
              <a:lnSpc>
                <a:spcPct val="100000"/>
              </a:lnSpc>
              <a:spcBef>
                <a:spcPct val="30000"/>
              </a:spcBef>
              <a:spcAft>
                <a:spcPct val="0"/>
              </a:spcAft>
              <a:buClrTx/>
              <a:buSzTx/>
              <a:buFontTx/>
              <a:buChar char="•"/>
              <a:tabLst/>
              <a:defRPr/>
            </a:pPr>
            <a:endParaRPr lang="en-US" sz="11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eaLnBrk="0" hangingPunct="0">
              <a:defRPr sz="3600">
                <a:solidFill>
                  <a:srgbClr val="FFFF00"/>
                </a:solidFill>
                <a:latin typeface="Arial" charset="0"/>
              </a:defRPr>
            </a:lvl1pPr>
            <a:lvl2pPr marL="744064" indent="-286179" defTabSz="931670" eaLnBrk="0" hangingPunct="0">
              <a:defRPr sz="3600">
                <a:solidFill>
                  <a:srgbClr val="FFFF00"/>
                </a:solidFill>
                <a:latin typeface="Arial" charset="0"/>
              </a:defRPr>
            </a:lvl2pPr>
            <a:lvl3pPr marL="1144715" indent="-228943" defTabSz="931670" eaLnBrk="0" hangingPunct="0">
              <a:defRPr sz="3600">
                <a:solidFill>
                  <a:srgbClr val="FFFF00"/>
                </a:solidFill>
                <a:latin typeface="Arial" charset="0"/>
              </a:defRPr>
            </a:lvl3pPr>
            <a:lvl4pPr marL="1602600" indent="-228943" defTabSz="931670" eaLnBrk="0" hangingPunct="0">
              <a:defRPr sz="3600">
                <a:solidFill>
                  <a:srgbClr val="FFFF00"/>
                </a:solidFill>
                <a:latin typeface="Arial" charset="0"/>
              </a:defRPr>
            </a:lvl4pPr>
            <a:lvl5pPr marL="2060486" indent="-228943" defTabSz="931670" eaLnBrk="0" hangingPunct="0">
              <a:defRPr sz="3600">
                <a:solidFill>
                  <a:srgbClr val="FFFF00"/>
                </a:solidFill>
                <a:latin typeface="Arial" charset="0"/>
              </a:defRPr>
            </a:lvl5pPr>
            <a:lvl6pPr marL="2518372" indent="-228943" defTabSz="931670"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31670"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31670"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31670"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BA96C966-048D-4B46-B87B-4386A78F5987}" type="slidenum">
              <a:rPr lang="en-US" sz="1200">
                <a:solidFill>
                  <a:schemeClr val="tx1"/>
                </a:solidFill>
              </a:rPr>
              <a:pPr eaLnBrk="1" hangingPunct="1"/>
              <a:t>23</a:t>
            </a:fld>
            <a:endParaRPr lang="en-US" sz="1200" dirty="0">
              <a:solidFill>
                <a:schemeClr val="tx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eaLnBrk="0" hangingPunct="0">
              <a:defRPr sz="3600">
                <a:solidFill>
                  <a:srgbClr val="FFFF00"/>
                </a:solidFill>
                <a:latin typeface="Arial" charset="0"/>
              </a:defRPr>
            </a:lvl1pPr>
            <a:lvl2pPr marL="744064" indent="-286179" defTabSz="931670" eaLnBrk="0" hangingPunct="0">
              <a:defRPr sz="3600">
                <a:solidFill>
                  <a:srgbClr val="FFFF00"/>
                </a:solidFill>
                <a:latin typeface="Arial" charset="0"/>
              </a:defRPr>
            </a:lvl2pPr>
            <a:lvl3pPr marL="1144715" indent="-228943" defTabSz="931670" eaLnBrk="0" hangingPunct="0">
              <a:defRPr sz="3600">
                <a:solidFill>
                  <a:srgbClr val="FFFF00"/>
                </a:solidFill>
                <a:latin typeface="Arial" charset="0"/>
              </a:defRPr>
            </a:lvl3pPr>
            <a:lvl4pPr marL="1602600" indent="-228943" defTabSz="931670" eaLnBrk="0" hangingPunct="0">
              <a:defRPr sz="3600">
                <a:solidFill>
                  <a:srgbClr val="FFFF00"/>
                </a:solidFill>
                <a:latin typeface="Arial" charset="0"/>
              </a:defRPr>
            </a:lvl4pPr>
            <a:lvl5pPr marL="2060486" indent="-228943" defTabSz="931670" eaLnBrk="0" hangingPunct="0">
              <a:defRPr sz="3600">
                <a:solidFill>
                  <a:srgbClr val="FFFF00"/>
                </a:solidFill>
                <a:latin typeface="Arial" charset="0"/>
              </a:defRPr>
            </a:lvl5pPr>
            <a:lvl6pPr marL="2518372" indent="-228943" defTabSz="931670"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31670"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31670"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31670"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2D91AD0E-3565-4101-9156-C885DDEC5FC2}" type="slidenum">
              <a:rPr lang="en-US" sz="1200">
                <a:solidFill>
                  <a:schemeClr val="tx1"/>
                </a:solidFill>
              </a:rPr>
              <a:pPr eaLnBrk="1" hangingPunct="1"/>
              <a:t>24</a:t>
            </a:fld>
            <a:endParaRPr lang="en-US" sz="1200" dirty="0">
              <a:solidFill>
                <a:schemeClr val="tx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Montrece</a:t>
            </a:r>
          </a:p>
          <a:p>
            <a:pPr eaLnBrk="1" hangingPunct="1">
              <a:lnSpc>
                <a:spcPct val="90000"/>
              </a:lnSpc>
              <a:spcAft>
                <a:spcPct val="15000"/>
              </a:spcAft>
            </a:pPr>
            <a:endParaRPr lang="en-US" sz="1000" dirty="0" smtClean="0"/>
          </a:p>
          <a:p>
            <a:pPr eaLnBrk="1" hangingPunct="1">
              <a:buFontTx/>
              <a:buChar char="•"/>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25</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25</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Source:</a:t>
                </a:r>
                <a:r>
                  <a:rPr lang="en-US" baseline="0" dirty="0" smtClean="0"/>
                  <a:t> Finkelstein EA, Trogdon JG, Cohen JW, Dietz W. Annual medical spending attributable to obesity: payer and service-spending estimates. Health Affairs. 2009; 28(5). </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34.3% of U.S. adults are obese and 32.7% are overweight</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16.9% of U.S. children and adolescents are obese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Trends suggest growing numbers of obese adults, adolescents, and children in the next decade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Medical costs associated with obesity estimated $147 billion in 2008</a:t>
                </a:r>
                <a:endParaRPr lang="en-US" sz="1050" dirty="0" smtClean="0">
                  <a:solidFill>
                    <a:schemeClr val="tx2"/>
                  </a:solidFill>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Coronary heart disease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Type 2 diabetes</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Endometrial, breast, and cervical cancers</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High blood pressure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High total cholesterol</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High triglyceride levels</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Stroke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Liver and gallbladder disease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Sleep apnea</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Respiratory problems</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Osteoarthritis </a:t>
                </a:r>
                <a:endParaRPr lang="en-US" sz="1050" dirty="0" smtClean="0">
                  <a:solidFill>
                    <a:schemeClr val="tx2"/>
                  </a:solidFill>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26</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26</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Source:</a:t>
                </a:r>
                <a:r>
                  <a:rPr lang="en-US" baseline="0" dirty="0" smtClean="0"/>
                  <a:t> Finkelstein EA, Trogdon JG, Cohen JW, Dietz W. Annual medical spending attributable to obesity: payer and service-spending estimates. Health Affairs. 2009; 28(5). </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34.3% of U.S. adults are obese and 32.7% are overweight</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16.9% of U.S. children and adolescents are obese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Trends suggest growing numbers of obese adults, adolescents, and children in the next decade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Medical costs associated with obesity estimated $147 billion in 2008</a:t>
                </a:r>
                <a:endParaRPr lang="en-US" sz="1050" dirty="0" smtClean="0">
                  <a:solidFill>
                    <a:schemeClr val="tx2"/>
                  </a:solidFill>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Coronary heart disease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Type 2 diabetes</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Endometrial, breast, and cervical cancers</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High blood pressure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High total cholesterol</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High triglyceride levels</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Stroke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Liver and gallbladder disease</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Sleep apnea</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Respiratory problems</a:t>
                </a:r>
              </a:p>
              <a:p>
                <a:pPr marL="457200" indent="-457200">
                  <a:buClr>
                    <a:srgbClr val="FF3399"/>
                  </a:buClr>
                  <a:buFont typeface="Arial" pitchFamily="34" charset="0"/>
                  <a:buChar char="•"/>
                </a:pPr>
                <a:r>
                  <a:rPr lang="en-US" sz="1200" dirty="0" smtClean="0">
                    <a:solidFill>
                      <a:schemeClr val="tx2"/>
                    </a:solidFill>
                    <a:latin typeface="Arial" pitchFamily="34" charset="0"/>
                    <a:cs typeface="Arial" pitchFamily="34" charset="0"/>
                  </a:rPr>
                  <a:t>Osteoarthritis </a:t>
                </a:r>
                <a:endParaRPr lang="en-US" sz="1050" dirty="0" smtClean="0">
                  <a:solidFill>
                    <a:schemeClr val="tx2"/>
                  </a:solidFill>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27</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27</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28</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28</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29</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29</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0" y="0"/>
            <a:ext cx="357" cy="360"/>
          </a:xfrm>
        </p:spPr>
        <p:txBody>
          <a:bodyPr wrap="square" lIns="91440" tIns="91440" rIns="91440" bIns="45720" anchor="t"/>
          <a:lstStyle/>
          <a:p>
            <a:pPr lvl="0" algn="l" hangingPunct="1"/>
            <a:fld id="{CA3770BA-D2FF-477A-8E5F-E26A85B1F401}" type="slidenum">
              <a:t>3</a:t>
            </a:fld>
            <a:endParaRPr lang="en-US" sz="1200" dirty="0">
              <a:solidFill>
                <a:srgbClr val="000000"/>
              </a:solidFill>
              <a:latin typeface="Arial" pitchFamily="18"/>
              <a:ea typeface="+mn-ea" pitchFamily="2"/>
              <a:cs typeface="+mn-cs" pitchFamily="2"/>
            </a:endParaRPr>
          </a:p>
        </p:txBody>
      </p:sp>
      <p:sp>
        <p:nvSpPr>
          <p:cNvPr id="3" name="Slide Image Placeholder 2"/>
          <p:cNvSpPr>
            <a:spLocks noGrp="1" noRot="1" noChangeAspect="1" noResize="1"/>
          </p:cNvSpPr>
          <p:nvPr>
            <p:ph type="sldImg"/>
          </p:nvPr>
        </p:nvSpPr>
        <p:spPr>
          <a:xfrm>
            <a:off x="935038" y="457200"/>
            <a:ext cx="5086350" cy="38163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1" y="4422153"/>
            <a:ext cx="6954361" cy="4504706"/>
          </a:xfrm>
        </p:spPr>
        <p:txBody>
          <a:bodyPr wrap="square" lIns="91440" tIns="91440" rIns="91440" bIns="45720" anchor="t"/>
          <a:lstStyle/>
          <a:p>
            <a:pPr lvl="0" hangingPunct="1"/>
            <a:endParaRPr lang="en-US" sz="11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30</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30</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31</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31</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lvl="0" hangingPunct="1"/>
                <a:endParaRPr lang="en-US" sz="1200" dirty="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32</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32</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33</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33</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457200" indent="-457200">
                  <a:buClr>
                    <a:srgbClr val="FF3399"/>
                  </a:buClr>
                  <a:buFont typeface="Arial" pitchFamily="34" charset="0"/>
                  <a:buChar char="•"/>
                </a:pPr>
                <a:r>
                  <a:rPr lang="en-US" sz="3200" dirty="0" smtClean="0">
                    <a:solidFill>
                      <a:schemeClr val="tx2"/>
                    </a:solidFill>
                    <a:latin typeface="Arial" pitchFamily="34" charset="0"/>
                    <a:cs typeface="Arial" pitchFamily="34" charset="0"/>
                  </a:rPr>
                  <a:t>Physical education usually is not required, but many states require some physical activity</a:t>
                </a:r>
              </a:p>
              <a:p>
                <a:pPr marL="457200" indent="-457200">
                  <a:buClr>
                    <a:srgbClr val="FF3399"/>
                  </a:buClr>
                  <a:buFont typeface="Arial" pitchFamily="34" charset="0"/>
                  <a:buChar char="•"/>
                </a:pPr>
                <a:r>
                  <a:rPr lang="en-US" sz="3200" dirty="0" smtClean="0">
                    <a:solidFill>
                      <a:schemeClr val="tx2"/>
                    </a:solidFill>
                    <a:latin typeface="Arial" pitchFamily="34" charset="0"/>
                    <a:cs typeface="Arial" pitchFamily="34" charset="0"/>
                  </a:rPr>
                  <a:t>Some jurisdictions require licensed day care facilities to restrict TV viewing time to encourage physical activity</a:t>
                </a:r>
              </a:p>
              <a:p>
                <a:pPr marL="914400" lvl="1"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New York City health code prohibits day care facilities from using TV more than 1 hour per day for non-educational purposes </a:t>
                </a:r>
                <a:endParaRPr lang="en-US" sz="2000" dirty="0" smtClean="0">
                  <a:solidFill>
                    <a:schemeClr val="tx2"/>
                  </a:solidFill>
                  <a:latin typeface="Arial" pitchFamily="34" charset="0"/>
                  <a:cs typeface="Arial" pitchFamily="34" charset="0"/>
                </a:endParaRPr>
              </a:p>
              <a:p>
                <a:pPr lvl="0" hangingPunct="1"/>
                <a:endParaRPr lang="en-US" sz="1200" dirty="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34</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34</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indent="0">
                  <a:buClr>
                    <a:srgbClr val="FF3399"/>
                  </a:buClr>
                  <a:buFont typeface="Arial" pitchFamily="34" charset="0"/>
                  <a:buNone/>
                </a:pPr>
                <a:r>
                  <a:rPr lang="en-US" sz="1000" dirty="0" smtClean="0">
                    <a:solidFill>
                      <a:schemeClr val="tx2"/>
                    </a:solidFill>
                    <a:latin typeface="Arial" pitchFamily="34" charset="0"/>
                    <a:cs typeface="Arial" pitchFamily="34" charset="0"/>
                  </a:rPr>
                  <a:t>Snack</a:t>
                </a:r>
                <a:r>
                  <a:rPr lang="en-US" sz="1000" baseline="0" dirty="0" smtClean="0">
                    <a:solidFill>
                      <a:schemeClr val="tx2"/>
                    </a:solidFill>
                    <a:latin typeface="Arial" pitchFamily="34" charset="0"/>
                    <a:cs typeface="Arial" pitchFamily="34" charset="0"/>
                  </a:rPr>
                  <a:t> Taxes:</a:t>
                </a:r>
                <a:endParaRPr lang="en-US" sz="1000" dirty="0" smtClean="0">
                  <a:solidFill>
                    <a:schemeClr val="tx2"/>
                  </a:solidFill>
                  <a:latin typeface="Arial" pitchFamily="34" charset="0"/>
                  <a:cs typeface="Arial" pitchFamily="34" charset="0"/>
                </a:endParaRPr>
              </a:p>
              <a:p>
                <a:pPr marL="457200"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An excise tax collected from wholesalers or sales tax on targeted snacks</a:t>
                </a:r>
              </a:p>
              <a:p>
                <a:pPr marL="457200"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17 states levy some variation of the tax, e.g., California, which has taxed soft drinks since 1933</a:t>
                </a:r>
              </a:p>
              <a:p>
                <a:pPr marL="457200"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Analogue: Sales tax on tobacco lowers sales and generates funds for prevention programs </a:t>
                </a:r>
              </a:p>
              <a:p>
                <a:pPr marL="0" indent="0">
                  <a:buClr>
                    <a:srgbClr val="FF3399"/>
                  </a:buClr>
                  <a:buFont typeface="Arial" pitchFamily="34" charset="0"/>
                  <a:buNone/>
                </a:pPr>
                <a:r>
                  <a:rPr lang="en-US" sz="1000" dirty="0" smtClean="0">
                    <a:solidFill>
                      <a:schemeClr val="tx2"/>
                    </a:solidFill>
                    <a:latin typeface="Arial" pitchFamily="34" charset="0"/>
                    <a:cs typeface="Arial" pitchFamily="34" charset="0"/>
                  </a:rPr>
                  <a:t>Menu Labeling:</a:t>
                </a:r>
              </a:p>
              <a:p>
                <a:pPr marL="457200"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2010 Health Reform Act:</a:t>
                </a:r>
              </a:p>
              <a:p>
                <a:pPr marL="914400" lvl="1"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Requires chains of 20+ restaurants and operators of 20+ vending machines to post calorie and other information</a:t>
                </a:r>
              </a:p>
              <a:p>
                <a:pPr marL="914400" lvl="1"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Other restaurants and vending machine operators may option in </a:t>
                </a:r>
              </a:p>
              <a:p>
                <a:pPr marL="914400" lvl="1"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Secretary of HHS may require additional nutritional disclosure</a:t>
                </a:r>
              </a:p>
              <a:p>
                <a:pPr marL="914400" lvl="1"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Preempts stronger state and local requirements</a:t>
                </a:r>
              </a:p>
              <a:p>
                <a:pPr marL="0" indent="0">
                  <a:buClr>
                    <a:srgbClr val="FF3399"/>
                  </a:buClr>
                  <a:buFont typeface="Arial" pitchFamily="34" charset="0"/>
                  <a:buNone/>
                </a:pPr>
                <a:r>
                  <a:rPr lang="en-US" sz="1000" dirty="0" smtClean="0">
                    <a:solidFill>
                      <a:schemeClr val="tx2"/>
                    </a:solidFill>
                    <a:latin typeface="Arial" pitchFamily="34" charset="0"/>
                    <a:cs typeface="Arial" pitchFamily="34" charset="0"/>
                  </a:rPr>
                  <a:t>Trans-fat bans:</a:t>
                </a:r>
              </a:p>
              <a:p>
                <a:pPr marL="457200"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Artificial trans-fat raises LDL cholesterol</a:t>
                </a:r>
              </a:p>
              <a:p>
                <a:pPr marL="457200"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Bans prohibit restaurants and food preparation centers from using partially hydrogenated vegetable oils, shortening, and margarine with 0.5 grams or more trans-fat per serving</a:t>
                </a:r>
              </a:p>
              <a:p>
                <a:pPr marL="914400" lvl="1"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5 states and 5 municipalities had enacted trans-fat bans as of 2009</a:t>
                </a:r>
              </a:p>
              <a:p>
                <a:pPr marL="914400" lvl="1"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Example: Section 81.08 of the NYC Health Code (2006)</a:t>
                </a:r>
                <a:endParaRPr lang="en-US" sz="1000" dirty="0" smtClean="0">
                  <a:solidFill>
                    <a:schemeClr val="tx1"/>
                  </a:solidFill>
                  <a:latin typeface="+mn-lt"/>
                  <a:cs typeface="+mn-cs"/>
                </a:endParaRPr>
              </a:p>
              <a:p>
                <a:pPr marL="0" lvl="1" indent="0">
                  <a:buClr>
                    <a:srgbClr val="FF3399"/>
                  </a:buClr>
                  <a:buFont typeface="Arial" pitchFamily="34" charset="0"/>
                  <a:buNone/>
                </a:pPr>
                <a:r>
                  <a:rPr lang="en-US" sz="1000" dirty="0" smtClean="0">
                    <a:solidFill>
                      <a:schemeClr val="tx2"/>
                    </a:solidFill>
                    <a:latin typeface="Arial" pitchFamily="34" charset="0"/>
                    <a:cs typeface="Arial" pitchFamily="34" charset="0"/>
                  </a:rPr>
                  <a:t>Zoning:</a:t>
                </a:r>
                <a:endParaRPr lang="en-US" sz="1000" dirty="0" smtClean="0">
                  <a:solidFill>
                    <a:schemeClr val="tx1"/>
                  </a:solidFill>
                  <a:latin typeface="+mn-lt"/>
                  <a:cs typeface="+mn-cs"/>
                </a:endParaRPr>
              </a:p>
              <a:p>
                <a:pPr marL="457200"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Use of zoning laws to promote easier access to farmers markets</a:t>
                </a:r>
              </a:p>
              <a:p>
                <a:pPr marL="457200"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Restrict fast food restaurants within a designated distance of schools</a:t>
                </a:r>
              </a:p>
              <a:p>
                <a:pPr marL="914400" lvl="1" indent="-457200">
                  <a:buClr>
                    <a:srgbClr val="FF3399"/>
                  </a:buClr>
                  <a:buFont typeface="Arial" pitchFamily="34" charset="0"/>
                  <a:buChar char="–"/>
                </a:pPr>
                <a:r>
                  <a:rPr lang="en-US" sz="1000" dirty="0" smtClean="0">
                    <a:solidFill>
                      <a:schemeClr val="tx2"/>
                    </a:solidFill>
                    <a:latin typeface="Arial" pitchFamily="34" charset="0"/>
                    <a:cs typeface="Arial" pitchFamily="34" charset="0"/>
                  </a:rPr>
                  <a:t>Students with fast food restaurants  within a half-mile of their school are more likely to be overweight than students whose schools are not near fast food restaurants</a:t>
                </a:r>
              </a:p>
              <a:p>
                <a:pPr marL="457200" indent="-457200">
                  <a:buClr>
                    <a:srgbClr val="FF3399"/>
                  </a:buClr>
                  <a:buFont typeface="Arial" pitchFamily="34" charset="0"/>
                  <a:buChar char="•"/>
                </a:pPr>
                <a:r>
                  <a:rPr lang="en-US" sz="1000" dirty="0" smtClean="0">
                    <a:solidFill>
                      <a:schemeClr val="tx2"/>
                    </a:solidFill>
                  </a:rPr>
                  <a:t>Increase access to parks and green space</a:t>
                </a:r>
              </a:p>
              <a:p>
                <a:pPr marL="457200" indent="-457200">
                  <a:buClr>
                    <a:srgbClr val="FF3399"/>
                  </a:buClr>
                  <a:buFont typeface="Arial" pitchFamily="34" charset="0"/>
                  <a:buChar char="•"/>
                </a:pPr>
                <a:r>
                  <a:rPr lang="en-US" sz="1000" dirty="0" smtClean="0">
                    <a:solidFill>
                      <a:schemeClr val="tx2"/>
                    </a:solidFill>
                  </a:rPr>
                  <a:t>Require sidewalks, bike lanes, walking paths</a:t>
                </a:r>
              </a:p>
              <a:p>
                <a:pPr marL="457200" indent="-457200">
                  <a:buClr>
                    <a:srgbClr val="FF3399"/>
                  </a:buClr>
                  <a:buFont typeface="Arial" pitchFamily="34" charset="0"/>
                  <a:buChar char="•"/>
                </a:pPr>
                <a:r>
                  <a:rPr lang="en-US" sz="1000" dirty="0" smtClean="0">
                    <a:solidFill>
                      <a:schemeClr val="tx2"/>
                    </a:solidFill>
                  </a:rPr>
                  <a:t>Shape traffic flow and improve pedestrian safety</a:t>
                </a:r>
              </a:p>
              <a:p>
                <a:pPr marL="457200" indent="-457200">
                  <a:buClr>
                    <a:srgbClr val="FF3399"/>
                  </a:buClr>
                  <a:buFont typeface="Arial" pitchFamily="34" charset="0"/>
                  <a:buChar char="•"/>
                </a:pPr>
                <a:r>
                  <a:rPr lang="en-US" sz="1000" dirty="0" smtClean="0">
                    <a:solidFill>
                      <a:schemeClr val="tx2"/>
                    </a:solidFill>
                  </a:rPr>
                  <a:t>“Mixed Use” zoning puts homes, schools, and businesses in close proximity</a:t>
                </a:r>
              </a:p>
              <a:p>
                <a:pPr marL="914400" lvl="1" indent="-457200">
                  <a:buClr>
                    <a:srgbClr val="FF3399"/>
                  </a:buClr>
                  <a:buFont typeface="Arial" pitchFamily="34" charset="0"/>
                  <a:buChar char="–"/>
                </a:pPr>
                <a:r>
                  <a:rPr lang="en-US" sz="1000" dirty="0" smtClean="0">
                    <a:solidFill>
                      <a:schemeClr val="tx2"/>
                    </a:solidFill>
                  </a:rPr>
                  <a:t>Promotes biking and walking over driving</a:t>
                </a:r>
              </a:p>
              <a:p>
                <a:pPr marL="914400" lvl="1" indent="-457200">
                  <a:buClr>
                    <a:srgbClr val="FF3399"/>
                  </a:buClr>
                  <a:buFont typeface="Arial" pitchFamily="34" charset="0"/>
                  <a:buChar char="•"/>
                </a:pPr>
                <a:endParaRPr lang="en-US" sz="1000" dirty="0" smtClean="0">
                  <a:solidFill>
                    <a:schemeClr val="tx2"/>
                  </a:solidFill>
                  <a:latin typeface="Arial" pitchFamily="34" charset="0"/>
                  <a:cs typeface="Arial" pitchFamily="34" charset="0"/>
                </a:endParaRPr>
              </a:p>
              <a:p>
                <a:pPr marL="914400" lvl="1" indent="-457200">
                  <a:buClr>
                    <a:srgbClr val="FF3399"/>
                  </a:buClr>
                  <a:buFont typeface="Arial" pitchFamily="34" charset="0"/>
                  <a:buChar char="–"/>
                </a:pPr>
                <a:endParaRPr lang="en-US" sz="1000" dirty="0" smtClean="0">
                  <a:solidFill>
                    <a:schemeClr val="tx2"/>
                  </a:solidFill>
                  <a:latin typeface="Arial" pitchFamily="34" charset="0"/>
                  <a:cs typeface="Arial" pitchFamily="34" charset="0"/>
                </a:endParaRPr>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35</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35</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Source:</a:t>
                </a:r>
                <a:r>
                  <a:rPr lang="en-US" baseline="0" dirty="0" smtClean="0"/>
                  <a:t> NIHB May 2010 Position Paper</a:t>
                </a:r>
                <a:endParaRPr lang="en-US" dirty="0" smtClean="0"/>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36</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36</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457200" indent="-457200">
                  <a:buClr>
                    <a:srgbClr val="FF3399"/>
                  </a:buClr>
                  <a:buFont typeface="Arial" pitchFamily="34" charset="0"/>
                  <a:buChar char="•"/>
                </a:pPr>
                <a:r>
                  <a:rPr lang="en-US" sz="2000" b="1" dirty="0" smtClean="0">
                    <a:solidFill>
                      <a:schemeClr val="tx2"/>
                    </a:solidFill>
                    <a:latin typeface="Arial" pitchFamily="34" charset="0"/>
                    <a:cs typeface="Arial" pitchFamily="34" charset="0"/>
                  </a:rPr>
                  <a:t>Navajo Nation: Breastfeeding Code  </a:t>
                </a:r>
              </a:p>
              <a:p>
                <a:pPr marL="914400" lvl="1" indent="-457200">
                  <a:buClr>
                    <a:srgbClr val="FF3399"/>
                  </a:buClr>
                  <a:buFont typeface="Arial" pitchFamily="34" charset="0"/>
                  <a:buChar char="‾"/>
                </a:pPr>
                <a:r>
                  <a:rPr lang="en-US" dirty="0" smtClean="0">
                    <a:solidFill>
                      <a:schemeClr val="tx2"/>
                    </a:solidFill>
                    <a:latin typeface="Arial" pitchFamily="34" charset="0"/>
                    <a:cs typeface="Arial" pitchFamily="34" charset="0"/>
                  </a:rPr>
                  <a:t>15 Navajo Code </a:t>
                </a:r>
                <a:r>
                  <a:rPr lang="en-US" dirty="0" smtClean="0">
                    <a:solidFill>
                      <a:schemeClr val="tx2"/>
                    </a:solidFill>
                    <a:latin typeface="Agency FB"/>
                    <a:cs typeface="Arial" pitchFamily="34" charset="0"/>
                  </a:rPr>
                  <a:t>§ </a:t>
                </a:r>
                <a:r>
                  <a:rPr lang="en-US" dirty="0" smtClean="0">
                    <a:solidFill>
                      <a:schemeClr val="tx2"/>
                    </a:solidFill>
                    <a:latin typeface="Arial" pitchFamily="34" charset="0"/>
                    <a:cs typeface="Arial" pitchFamily="34" charset="0"/>
                  </a:rPr>
                  <a:t>704 states that “…all employers…shall provide to each working mother opportunities to engage in breast-feeding…or the use of a breast pump at the workplace.” </a:t>
                </a:r>
              </a:p>
              <a:p>
                <a:pPr marL="457200" indent="-457200">
                  <a:buClr>
                    <a:srgbClr val="FF3399"/>
                  </a:buClr>
                  <a:buFont typeface="Arial" pitchFamily="34" charset="0"/>
                  <a:buChar char="•"/>
                </a:pPr>
                <a:r>
                  <a:rPr lang="en-US" sz="2000" b="1" dirty="0" smtClean="0">
                    <a:solidFill>
                      <a:schemeClr val="tx2"/>
                    </a:solidFill>
                    <a:latin typeface="Arial" pitchFamily="34" charset="0"/>
                    <a:cs typeface="Arial" pitchFamily="34" charset="0"/>
                  </a:rPr>
                  <a:t>Cherokee Nation: Criminal Law Exception for Breastfeeding</a:t>
                </a:r>
              </a:p>
              <a:p>
                <a:pPr marL="914400" lvl="1" indent="-457200">
                  <a:buClr>
                    <a:srgbClr val="FF3399"/>
                  </a:buClr>
                  <a:buFont typeface="Arial" pitchFamily="34" charset="0"/>
                  <a:buChar char="‾"/>
                </a:pPr>
                <a:r>
                  <a:rPr lang="en-US" dirty="0" smtClean="0">
                    <a:solidFill>
                      <a:schemeClr val="tx2"/>
                    </a:solidFill>
                    <a:latin typeface="Arial" pitchFamily="34" charset="0"/>
                    <a:cs typeface="Arial" pitchFamily="34" charset="0"/>
                  </a:rPr>
                  <a:t>The Cherokee Code of the Eastern Band of the Cherokee Nation (Sec. 14-80.4) carves out an exception in its Indecent Exposure code for breast feeding</a:t>
                </a:r>
              </a:p>
              <a:p>
                <a:pPr marL="1371600" lvl="2" indent="-457200">
                  <a:buClr>
                    <a:srgbClr val="FF3399"/>
                  </a:buClr>
                  <a:buFont typeface="Arial" pitchFamily="34" charset="0"/>
                  <a:buChar char="‾"/>
                </a:pPr>
                <a:r>
                  <a:rPr lang="en-US" dirty="0" smtClean="0">
                    <a:solidFill>
                      <a:schemeClr val="tx2"/>
                    </a:solidFill>
                    <a:latin typeface="Arial" pitchFamily="34" charset="0"/>
                    <a:cs typeface="Arial" pitchFamily="34" charset="0"/>
                  </a:rPr>
                  <a:t>“….a woman may breastfeed in any public or private location where she is otherwise authorized to be…”</a:t>
                </a:r>
              </a:p>
              <a:p>
                <a:pPr marL="457200" indent="-457200">
                  <a:buClr>
                    <a:srgbClr val="FF3399"/>
                  </a:buClr>
                  <a:buFont typeface="Arial" pitchFamily="34" charset="0"/>
                  <a:buChar char="•"/>
                </a:pPr>
                <a:r>
                  <a:rPr lang="en-US" sz="2000" b="1" dirty="0" smtClean="0">
                    <a:solidFill>
                      <a:schemeClr val="tx2"/>
                    </a:solidFill>
                    <a:latin typeface="Arial" pitchFamily="34" charset="0"/>
                    <a:cs typeface="Arial" pitchFamily="34" charset="0"/>
                  </a:rPr>
                  <a:t>Muscogee (Creek) Nation: Tribal Food and Fitness Council</a:t>
                </a:r>
              </a:p>
              <a:p>
                <a:pPr marL="914400" lvl="1" indent="-457200">
                  <a:buClr>
                    <a:srgbClr val="FF3399"/>
                  </a:buClr>
                  <a:buFont typeface="Arial" pitchFamily="34" charset="0"/>
                  <a:buChar char="‾"/>
                </a:pPr>
                <a:r>
                  <a:rPr lang="en-US" dirty="0" smtClean="0">
                    <a:solidFill>
                      <a:schemeClr val="tx2"/>
                    </a:solidFill>
                    <a:latin typeface="Arial" pitchFamily="34" charset="0"/>
                    <a:cs typeface="Arial" pitchFamily="34" charset="0"/>
                  </a:rPr>
                  <a:t>Tribal resolution to establish a Food and Fitness Council which includes administrators of the tribe’s diabetes, nutrition, Head Start and WIC programs, IHS clinicians, a dietician, a tribal gov’t rep, and a community farmer</a:t>
                </a:r>
              </a:p>
              <a:p>
                <a:pPr marL="457200" indent="-457200">
                  <a:buClr>
                    <a:srgbClr val="FF3399"/>
                  </a:buClr>
                  <a:buFont typeface="Arial" pitchFamily="34" charset="0"/>
                  <a:buChar char="•"/>
                </a:pPr>
                <a:r>
                  <a:rPr lang="en-US" sz="2000" b="1" smtClean="0">
                    <a:solidFill>
                      <a:schemeClr val="tx2"/>
                    </a:solidFill>
                    <a:latin typeface="Arial" pitchFamily="34" charset="0"/>
                    <a:cs typeface="Arial" pitchFamily="34" charset="0"/>
                  </a:rPr>
                  <a:t>Lummi </a:t>
                </a:r>
                <a:r>
                  <a:rPr lang="en-US" sz="2000" b="1" dirty="0" smtClean="0">
                    <a:solidFill>
                      <a:schemeClr val="tx2"/>
                    </a:solidFill>
                    <a:latin typeface="Arial" pitchFamily="34" charset="0"/>
                    <a:cs typeface="Arial" pitchFamily="34" charset="0"/>
                  </a:rPr>
                  <a:t>Tribe: Ban on Sugar-Sweetened Beverage Purchases</a:t>
                </a:r>
              </a:p>
              <a:p>
                <a:pPr marL="914400" lvl="1" indent="-457200">
                  <a:buClr>
                    <a:srgbClr val="FF3399"/>
                  </a:buClr>
                  <a:buFont typeface="Arial" pitchFamily="34" charset="0"/>
                  <a:buChar char="‾"/>
                </a:pPr>
                <a:r>
                  <a:rPr lang="en-US" dirty="0" smtClean="0">
                    <a:solidFill>
                      <a:schemeClr val="tx2"/>
                    </a:solidFill>
                    <a:latin typeface="Arial" pitchFamily="34" charset="0"/>
                    <a:cs typeface="Arial" pitchFamily="34" charset="0"/>
                  </a:rPr>
                  <a:t>Tribal resolution to stop buying sugar-sweetened beverages for tribally sponsored events</a:t>
                </a:r>
                <a:endParaRPr lang="en-US" sz="1200" dirty="0" smtClean="0">
                  <a:solidFill>
                    <a:schemeClr val="tx2"/>
                  </a:solidFill>
                  <a:latin typeface="Arial" pitchFamily="34" charset="0"/>
                  <a:cs typeface="Arial" pitchFamily="34" charset="0"/>
                </a:endParaRPr>
              </a:p>
              <a:p>
                <a:pPr marL="914400" lvl="1" indent="-457200">
                  <a:buClr>
                    <a:srgbClr val="FF3399"/>
                  </a:buClr>
                  <a:buFont typeface="Arial" pitchFamily="34" charset="0"/>
                  <a:buChar char="–"/>
                </a:pPr>
                <a:endParaRPr lang="en-US" sz="3200" dirty="0" smtClean="0">
                  <a:solidFill>
                    <a:schemeClr val="tx2"/>
                  </a:solidFill>
                  <a:latin typeface="Arial" pitchFamily="34" charset="0"/>
                  <a:cs typeface="Arial" pitchFamily="34" charset="0"/>
                </a:endParaRPr>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a:fld id="{9B0C8D61-4E58-4AE3-978D-5AC2D129A95E}" type="slidenum">
              <a:rPr lang="en-US" sz="1200"/>
              <a:pPr algn="r"/>
              <a:t>37</a:t>
            </a:fld>
            <a:endParaRPr lang="en-US" sz="1200" dirty="0"/>
          </a:p>
        </p:txBody>
      </p:sp>
      <p:sp>
        <p:nvSpPr>
          <p:cNvPr id="74755" name="Rectangle 7"/>
          <p:cNvSpPr txBox="1">
            <a:spLocks noGrp="1" noChangeArrowheads="1"/>
          </p:cNvSpPr>
          <p:nvPr/>
        </p:nvSpPr>
        <p:spPr bwMode="auto">
          <a:xfrm>
            <a:off x="3938874" y="8841740"/>
            <a:ext cx="3014393" cy="465773"/>
          </a:xfrm>
          <a:prstGeom prst="rect">
            <a:avLst/>
          </a:prstGeom>
          <a:noFill/>
          <a:ln w="9525">
            <a:noFill/>
            <a:miter lim="800000"/>
            <a:headEnd/>
            <a:tailEnd/>
          </a:ln>
        </p:spPr>
        <p:txBody>
          <a:bodyPr lIns="92436" tIns="46218" rIns="92436" bIns="46218" anchor="b"/>
          <a:lstStyle/>
          <a:p>
            <a:pPr algn="r" defTabSz="923831"/>
            <a:fld id="{9B6958C1-4ADC-47CB-BA69-C59BBAFAD4E2}" type="slidenum">
              <a:rPr lang="en-US" sz="1200"/>
              <a:pPr algn="r" defTabSz="923831"/>
              <a:t>37</a:t>
            </a:fld>
            <a:endParaRPr lang="en-US" sz="1200" dirty="0"/>
          </a:p>
        </p:txBody>
      </p:sp>
      <p:sp>
        <p:nvSpPr>
          <p:cNvPr id="74756" name="Rectangle 2"/>
          <p:cNvSpPr>
            <a:spLocks noGrp="1" noRot="1" noChangeAspect="1" noChangeArrowheads="1" noTextEdit="1"/>
          </p:cNvSpPr>
          <p:nvPr>
            <p:ph type="sldImg"/>
          </p:nvPr>
        </p:nvSpPr>
        <p:spPr>
          <a:xfrm>
            <a:off x="1150938" y="698500"/>
            <a:ext cx="4652962" cy="3490913"/>
          </a:xfrm>
          <a:ln/>
        </p:spPr>
      </p:sp>
      <mc:AlternateContent xmlns:mc="http://schemas.openxmlformats.org/markup-compatibility/2006" xmlns:a14="http://schemas.microsoft.com/office/drawing/2010/main">
        <mc:Choice Requires="a14">
          <p:sp>
            <p:nvSpPr>
              <p:cNvPr id="74757" name="Rectangle 3"/>
              <p:cNvSpPr>
                <a:spLocks noGrp="1" noChangeArrowheads="1"/>
              </p:cNvSpPr>
              <p:nvPr>
                <p:ph type="body" idx="1"/>
              </p:nvPr>
            </p:nvSpPr>
            <p:spPr>
              <a:noFill/>
              <a:ln/>
            </p:spPr>
            <p:txBody>
              <a:bodyPr>
                <a:normAutofit/>
              </a:bodyPr>
              <a:lstStyle/>
              <a:p>
                <a:pPr marL="457200" indent="-457200">
                  <a:buClr>
                    <a:srgbClr val="FF3399"/>
                  </a:buClr>
                  <a:buFont typeface="Arial" pitchFamily="34" charset="0"/>
                  <a:buChar char="•"/>
                </a:pPr>
                <a:r>
                  <a:rPr lang="en-US" sz="2200" dirty="0" smtClean="0">
                    <a:solidFill>
                      <a:schemeClr val="tx2"/>
                    </a:solidFill>
                    <a:latin typeface="Arial" pitchFamily="34" charset="0"/>
                    <a:cs typeface="Arial" pitchFamily="34" charset="0"/>
                  </a:rPr>
                  <a:t>The US Constitutional framework authorizes broad federal and state use of law for public health purposes, including obesity prevention and control </a:t>
                </a:r>
              </a:p>
              <a:p>
                <a:pPr marL="457200" indent="-457200">
                  <a:buClr>
                    <a:srgbClr val="FF3399"/>
                  </a:buClr>
                  <a:buFont typeface="Arial" pitchFamily="34" charset="0"/>
                  <a:buChar char="•"/>
                </a:pPr>
                <a:endParaRPr lang="en-US" sz="2200" dirty="0" smtClean="0">
                  <a:solidFill>
                    <a:schemeClr val="tx2"/>
                  </a:solidFill>
                  <a:latin typeface="Arial" pitchFamily="34" charset="0"/>
                  <a:cs typeface="Arial" pitchFamily="34" charset="0"/>
                </a:endParaRPr>
              </a:p>
              <a:p>
                <a:pPr marL="457200" indent="-457200">
                  <a:buClr>
                    <a:srgbClr val="FF3399"/>
                  </a:buClr>
                  <a:buFont typeface="Arial" pitchFamily="34" charset="0"/>
                  <a:buChar char="•"/>
                </a:pPr>
                <a:r>
                  <a:rPr lang="en-US" sz="2200" dirty="0" smtClean="0">
                    <a:solidFill>
                      <a:schemeClr val="tx2"/>
                    </a:solidFill>
                    <a:latin typeface="Arial" pitchFamily="34" charset="0"/>
                    <a:cs typeface="Arial" pitchFamily="34" charset="0"/>
                  </a:rPr>
                  <a:t>Public health practitioners and policy makers are actively exploring the use of law to support obesity prevention and control </a:t>
                </a:r>
              </a:p>
              <a:p>
                <a:pPr marL="457200" indent="-457200">
                  <a:buClr>
                    <a:srgbClr val="FF3399"/>
                  </a:buClr>
                  <a:buFont typeface="Arial" pitchFamily="34" charset="0"/>
                  <a:buChar char="•"/>
                </a:pPr>
                <a:endParaRPr lang="en-US" sz="2200" dirty="0" smtClean="0">
                  <a:solidFill>
                    <a:schemeClr val="tx2"/>
                  </a:solidFill>
                  <a:latin typeface="Arial" pitchFamily="34" charset="0"/>
                  <a:cs typeface="Arial" pitchFamily="34" charset="0"/>
                </a:endParaRPr>
              </a:p>
              <a:p>
                <a:pPr marL="457200" indent="-457200">
                  <a:buClr>
                    <a:srgbClr val="FF3399"/>
                  </a:buClr>
                  <a:buFont typeface="Arial" pitchFamily="34" charset="0"/>
                  <a:buChar char="•"/>
                </a:pPr>
                <a:r>
                  <a:rPr lang="en-US" sz="2200" dirty="0" smtClean="0">
                    <a:solidFill>
                      <a:schemeClr val="tx2"/>
                    </a:solidFill>
                    <a:latin typeface="Arial" pitchFamily="34" charset="0"/>
                    <a:cs typeface="Arial" pitchFamily="34" charset="0"/>
                  </a:rPr>
                  <a:t>CDC recommends focusing on the 6 evidence-based target areas and 5 target settings to prevent and control obesity. Law is critical to achieving goals in each area and setting</a:t>
                </a:r>
              </a:p>
              <a:p>
                <a:pPr marL="457200" indent="-457200">
                  <a:buClr>
                    <a:srgbClr val="FF3399"/>
                  </a:buClr>
                  <a:buFont typeface="Arial" pitchFamily="34" charset="0"/>
                  <a:buChar char="•"/>
                </a:pPr>
                <a:endParaRPr lang="en-US" sz="2200" dirty="0" smtClean="0">
                  <a:solidFill>
                    <a:schemeClr val="tx2"/>
                  </a:solidFill>
                  <a:latin typeface="Arial" pitchFamily="34" charset="0"/>
                  <a:cs typeface="Arial" pitchFamily="34" charset="0"/>
                </a:endParaRPr>
              </a:p>
              <a:p>
                <a:pPr marL="457200" indent="-457200">
                  <a:buClr>
                    <a:srgbClr val="FF3399"/>
                  </a:buClr>
                  <a:buFont typeface="Arial" pitchFamily="34" charset="0"/>
                  <a:buChar char="•"/>
                </a:pPr>
                <a:r>
                  <a:rPr lang="en-US" sz="2200" dirty="0" smtClean="0">
                    <a:solidFill>
                      <a:schemeClr val="tx2"/>
                    </a:solidFill>
                    <a:latin typeface="Arial" pitchFamily="34" charset="0"/>
                    <a:cs typeface="Arial" pitchFamily="34" charset="0"/>
                  </a:rPr>
                  <a:t>CDC’s PHLP, the Network for Public Health Law, and others are available to help tribes consider the potential role of law in advancing tribal public health goals</a:t>
                </a:r>
              </a:p>
              <a:p>
                <a:pPr marL="457200" indent="-457200">
                  <a:buClr>
                    <a:srgbClr val="FF3399"/>
                  </a:buClr>
                  <a:buFont typeface="Arial" pitchFamily="34" charset="0"/>
                  <a:buChar char="•"/>
                </a:pPr>
                <a:endParaRPr lang="en-US" sz="1400" b="1" dirty="0" smtClean="0">
                  <a:solidFill>
                    <a:schemeClr val="tx2"/>
                  </a:solidFill>
                  <a:latin typeface="Arial" pitchFamily="34" charset="0"/>
                  <a:cs typeface="Arial" pitchFamily="34" charset="0"/>
                </a:endParaRPr>
              </a:p>
              <a:p>
                <a:pPr marL="457200" indent="-457200">
                  <a:buClr>
                    <a:srgbClr val="FF3399"/>
                  </a:buClr>
                  <a:buFont typeface="Arial" pitchFamily="34" charset="0"/>
                  <a:buChar char="•"/>
                </a:pPr>
                <a:endParaRPr lang="en-US" sz="2400" b="1" dirty="0" smtClean="0">
                  <a:solidFill>
                    <a:schemeClr val="tx2"/>
                  </a:solidFill>
                  <a:latin typeface="Arial" pitchFamily="34" charset="0"/>
                  <a:cs typeface="Arial" pitchFamily="34" charset="0"/>
                </a:endParaRPr>
              </a:p>
              <a:p>
                <a:pPr marL="457200" marR="0" lvl="1" indent="0" algn="l" defTabSz="914400" rtl="0" eaLnBrk="0" fontAlgn="base" latinLnBrk="0" hangingPunct="0">
                  <a:lnSpc>
                    <a:spcPct val="100000"/>
                  </a:lnSpc>
                  <a:spcBef>
                    <a:spcPct val="30000"/>
                  </a:spcBef>
                  <a:spcAft>
                    <a:spcPct val="0"/>
                  </a:spcAft>
                  <a:buClr>
                    <a:srgbClr val="FF3399"/>
                  </a:buClr>
                  <a:buSzTx/>
                  <a:buFont typeface="Arial" pitchFamily="34" charset="0"/>
                  <a:buNone/>
                  <a:tabLst/>
                  <a:defRPr/>
                </a:pPr>
                <a:r>
                  <a:rPr lang="en-US" sz="3200" dirty="0" smtClean="0">
                    <a:effectLst/>
                  </a:rPr>
                  <a:t>PHLP is committed to providing TA</a:t>
                </a:r>
                <a:r>
                  <a:rPr lang="en-US" sz="3200" baseline="0" dirty="0" smtClean="0">
                    <a:effectLst/>
                  </a:rPr>
                  <a:t> that supports a </a:t>
                </a:r>
                <a:r>
                  <a:rPr lang="en-US" sz="3200" dirty="0" smtClean="0">
                    <a:effectLst/>
                  </a:rPr>
                  <a:t>holistic framework that reinforces the belief that the mind, body, and spirit are all connected to health and that tribes know best how to solve their own problems.</a:t>
                </a:r>
                <a:r>
                  <a:rPr lang="en-US" sz="3200" baseline="0" dirty="0" smtClean="0">
                    <a:effectLst/>
                  </a:rPr>
                  <a:t>  Our role is to guide them </a:t>
                </a:r>
                <a:r>
                  <a:rPr lang="en-US" sz="3200" dirty="0" smtClean="0">
                    <a:effectLst/>
                  </a:rPr>
                  <a:t>through the use of law to prevent and address public health issues..</a:t>
                </a:r>
              </a:p>
              <a:p>
                <a:pPr marL="914400" lvl="1" indent="-457200">
                  <a:buClr>
                    <a:srgbClr val="FF3399"/>
                  </a:buClr>
                  <a:buFont typeface="Arial" pitchFamily="34" charset="0"/>
                  <a:buChar char="–"/>
                </a:pPr>
                <a:endParaRPr lang="en-US" sz="3200" dirty="0" smtClean="0">
                  <a:solidFill>
                    <a:schemeClr val="tx2"/>
                  </a:solidFill>
                  <a:latin typeface="Arial" pitchFamily="34" charset="0"/>
                  <a:cs typeface="Arial" pitchFamily="34" charset="0"/>
                </a:endParaRPr>
              </a:p>
            </p:txBody>
          </p:sp>
        </mc:Choice>
        <mc:Fallback xmlns="">
          <p:sp>
            <p:nvSpPr>
              <p:cNvPr id="74757" name="Rectangle 3"/>
              <p:cNvSpPr>
                <a:spLocks noGrp="1" noChangeArrowheads="1"/>
              </p:cNvSpPr>
              <p:nvPr>
                <p:ph type="body" idx="1"/>
              </p:nvPr>
            </p:nvSpPr>
            <p:spPr>
              <a:noFill/>
              <a:ln/>
            </p:spPr>
            <p:txBody>
              <a:bodyPr>
                <a:normAutofit fontScale="77500" lnSpcReduction="20000"/>
              </a:bodyPr>
              <a:lstStyle/>
              <a:p>
                <a:pPr eaLnBrk="1" hangingPunct="1"/>
                <a:r>
                  <a:rPr lang="en-US" dirty="0" smtClean="0"/>
                  <a:t>Jacobson</a:t>
                </a:r>
                <a:r>
                  <a:rPr lang="en-US" baseline="0" dirty="0" smtClean="0"/>
                  <a:t> established foundation law with important implications for the protection of Americans’ legal rights and, equally for government’s ability to protect all citizens against infectious disease epidemics and many other potentially catastrophic health threats.</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Indeed, the balancing test is still good law. In 2011,</a:t>
                </a:r>
                <a:r>
                  <a:rPr lang="en-US" baseline="0" dirty="0" smtClean="0"/>
                  <a:t> in Workman v. Mingo County Board of Education, a mother,</a:t>
                </a:r>
                <a:r>
                  <a:rPr lang="en-US" dirty="0" smtClean="0"/>
                  <a:t> individually and as parent and guardian of her minor child, filed civil rights action alleging that various state and county officials had violated her constitutional rights in refusing to admit her daughter to public school without immunizations required by state law.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WV law provides that no child</a:t>
                </a:r>
                <a:r>
                  <a:rPr lang="en-US" baseline="0" dirty="0" smtClean="0"/>
                  <a:t> shall be admitted to </a:t>
                </a:r>
                <a:r>
                  <a:rPr lang="en-US" baseline="0" dirty="0" smtClean="0">
                    <a:latin typeface="+mn-lt"/>
                  </a:rPr>
                  <a:t>any of the schools of the state until the child has been immunized for diphtheria, polio, </a:t>
                </a:r>
                <a:r>
                  <a:rPr lang="en-US" baseline="0" dirty="0" err="1" smtClean="0">
                    <a:latin typeface="+mn-lt"/>
                  </a:rPr>
                  <a:t>rubeola</a:t>
                </a:r>
                <a:r>
                  <a:rPr lang="en-US" baseline="0" dirty="0" smtClean="0">
                    <a:latin typeface="+mn-lt"/>
                  </a:rPr>
                  <a:t>, rubella, tetanus, and whooping cough. W. </a:t>
                </a:r>
                <a:r>
                  <a:rPr lang="en-US" baseline="0" dirty="0" err="1" smtClean="0">
                    <a:latin typeface="+mn-lt"/>
                  </a:rPr>
                  <a:t>Va.Code</a:t>
                </a:r>
                <a:r>
                  <a:rPr lang="en-US" baseline="0" dirty="0" smtClean="0">
                    <a:latin typeface="+mn-lt"/>
                  </a:rPr>
                  <a:t> </a:t>
                </a:r>
                <a:r>
                  <a:rPr lang="en-US" sz="1200" i="0" baseline="0" smtClean="0">
                    <a:latin typeface="+mn-lt"/>
                  </a:rPr>
                  <a:t>§</a:t>
                </a:r>
                <a:r>
                  <a:rPr lang="en-US" sz="1200" b="0" i="0" baseline="0" smtClean="0">
                    <a:latin typeface="+mn-lt"/>
                  </a:rPr>
                  <a:t> 16−3−4.</a:t>
                </a:r>
                <a:endParaRPr lang="en-US" sz="1200" dirty="0" smtClean="0">
                  <a:latin typeface="+mn-lt"/>
                </a:endParaRP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In light of other</a:t>
                </a:r>
                <a:r>
                  <a:rPr lang="en-US" baseline="0" dirty="0" smtClean="0"/>
                  <a:t> child, S.W.’s health problems, Workman chose not to vaccinate M.W. and obtained a medical exemption certificate (statute exempts a person who presents a certificate from a reputable physician showing that immunization is impossible or improper or for other sufficient reason).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Workman’s request for medical exemption was denied by Mingo County Schools and Workman home-schooled M.W.</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Workman filed suit against the Mingo County BoE, State Superintendent, Superintendent of Mingo County  and WV </a:t>
                </a:r>
                <a:r>
                  <a:rPr lang="en-US" baseline="0" dirty="0" err="1" smtClean="0"/>
                  <a:t>DoH</a:t>
                </a:r>
                <a:r>
                  <a:rPr lang="en-US" baseline="0" dirty="0" smtClean="0"/>
                  <a:t> - alleged denial of her certificate violated her First Amendment rights, and constituted a denial of Equal Protection and Due Process. Also alleged denial of certificate violated WV law.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Court held: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a:t>
                </a:r>
                <a:r>
                  <a:rPr lang="en-US" baseline="0" dirty="0" smtClean="0"/>
                  <a:t> West Virginia statute requiring vaccinations as a condition of admission to school does not unconstitutionally infringe Workman’s right to free exercise, citing Jacobson and  “the opinions of numerous federal and state courts that have reached similar conclusions in comparable cases”</a:t>
                </a:r>
                <a:endParaRPr lang="en-US" dirty="0" smtClean="0"/>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had compelling interest to require children to be vaccinated before allowing them to attend public school;</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did not violate equal protection rights of parent or her minor child, as applied;</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West Virginia statute requiring vaccinations as condition of admission to school was not facially invalid under Equal Protection Clause on basis that it did not provide any exception from general coverage for parent's particular religious belief;</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Parent did not have fundamental substantive due process right to refuse to have her child immunized before attending public school where immunization was precondition to attending school</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u="sng" dirty="0" smtClean="0">
                  <a:effectLs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u="sng" dirty="0" smtClean="0">
                    <a:effectLst/>
                  </a:rPr>
                  <a:t>Workman v. Mingo County Bd. of Educ.</a:t>
                </a:r>
                <a:r>
                  <a:rPr lang="en-US" dirty="0" smtClean="0">
                    <a:effectLst/>
                  </a:rPr>
                  <a:t>, 419 F. </a:t>
                </a:r>
                <a:r>
                  <a:rPr lang="en-US" dirty="0" err="1" smtClean="0">
                    <a:effectLst/>
                  </a:rPr>
                  <a:t>App'x</a:t>
                </a:r>
                <a:r>
                  <a:rPr lang="en-US" dirty="0" smtClean="0">
                    <a:effectLst/>
                  </a:rPr>
                  <a:t> 348 (4th Cir. 2011) </a:t>
                </a:r>
                <a:r>
                  <a:rPr lang="en-US" u="sng" dirty="0" smtClean="0">
                    <a:effectLst/>
                  </a:rPr>
                  <a:t>cert. denied,</a:t>
                </a:r>
                <a:r>
                  <a:rPr lang="en-US" dirty="0" smtClean="0">
                    <a:effectLst/>
                  </a:rPr>
                  <a:t> 11-380, 2011 WL 4443528 (U.S. Nov. 14, 2011)</a:t>
                </a:r>
              </a:p>
              <a:p>
                <a:pPr eaLnBrk="1" hangingPunct="1"/>
                <a:endParaRPr lang="en-US" dirty="0" smtClean="0"/>
              </a:p>
            </p:txBody>
          </p:sp>
        </mc:Fallback>
      </mc:AlternateContent>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E7FCB2-D7FE-4154-910C-80D504633118}" type="slidenum">
              <a:rPr lang="en-US" smtClean="0"/>
              <a:pPr>
                <a:defRPr/>
              </a:pPr>
              <a:t>38</a:t>
            </a:fld>
            <a:endParaRPr lang="en-US" dirty="0"/>
          </a:p>
        </p:txBody>
      </p:sp>
    </p:spTree>
    <p:extLst>
      <p:ext uri="{BB962C8B-B14F-4D97-AF65-F5344CB8AC3E}">
        <p14:creationId xmlns:p14="http://schemas.microsoft.com/office/powerpoint/2010/main" val="41889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33" eaLnBrk="0" hangingPunct="0">
              <a:defRPr sz="2300" i="1">
                <a:solidFill>
                  <a:schemeClr val="tx1"/>
                </a:solidFill>
                <a:latin typeface="Times New Roman" pitchFamily="18" charset="0"/>
              </a:defRPr>
            </a:lvl1pPr>
            <a:lvl2pPr marL="716088" indent="-275419" defTabSz="931833" eaLnBrk="0" hangingPunct="0">
              <a:defRPr sz="2300" i="1">
                <a:solidFill>
                  <a:schemeClr val="tx1"/>
                </a:solidFill>
                <a:latin typeface="Times New Roman" pitchFamily="18" charset="0"/>
              </a:defRPr>
            </a:lvl2pPr>
            <a:lvl3pPr marL="1101673" indent="-220335" defTabSz="931833" eaLnBrk="0" hangingPunct="0">
              <a:defRPr sz="2300" i="1">
                <a:solidFill>
                  <a:schemeClr val="tx1"/>
                </a:solidFill>
                <a:latin typeface="Times New Roman" pitchFamily="18" charset="0"/>
              </a:defRPr>
            </a:lvl3pPr>
            <a:lvl4pPr marL="1542342" indent="-220335" defTabSz="931833" eaLnBrk="0" hangingPunct="0">
              <a:defRPr sz="2300" i="1">
                <a:solidFill>
                  <a:schemeClr val="tx1"/>
                </a:solidFill>
                <a:latin typeface="Times New Roman" pitchFamily="18" charset="0"/>
              </a:defRPr>
            </a:lvl4pPr>
            <a:lvl5pPr marL="1983012" indent="-220335" defTabSz="931833" eaLnBrk="0" hangingPunct="0">
              <a:defRPr sz="2300" i="1">
                <a:solidFill>
                  <a:schemeClr val="tx1"/>
                </a:solidFill>
                <a:latin typeface="Times New Roman" pitchFamily="18" charset="0"/>
              </a:defRPr>
            </a:lvl5pPr>
            <a:lvl6pPr marL="2423681" indent="-220335" defTabSz="931833" eaLnBrk="0" fontAlgn="base" hangingPunct="0">
              <a:spcBef>
                <a:spcPct val="0"/>
              </a:spcBef>
              <a:spcAft>
                <a:spcPct val="0"/>
              </a:spcAft>
              <a:defRPr sz="2300" i="1">
                <a:solidFill>
                  <a:schemeClr val="tx1"/>
                </a:solidFill>
                <a:latin typeface="Times New Roman" pitchFamily="18" charset="0"/>
              </a:defRPr>
            </a:lvl6pPr>
            <a:lvl7pPr marL="2864350" indent="-220335" defTabSz="931833" eaLnBrk="0" fontAlgn="base" hangingPunct="0">
              <a:spcBef>
                <a:spcPct val="0"/>
              </a:spcBef>
              <a:spcAft>
                <a:spcPct val="0"/>
              </a:spcAft>
              <a:defRPr sz="2300" i="1">
                <a:solidFill>
                  <a:schemeClr val="tx1"/>
                </a:solidFill>
                <a:latin typeface="Times New Roman" pitchFamily="18" charset="0"/>
              </a:defRPr>
            </a:lvl7pPr>
            <a:lvl8pPr marL="3305020" indent="-220335" defTabSz="931833" eaLnBrk="0" fontAlgn="base" hangingPunct="0">
              <a:spcBef>
                <a:spcPct val="0"/>
              </a:spcBef>
              <a:spcAft>
                <a:spcPct val="0"/>
              </a:spcAft>
              <a:defRPr sz="2300" i="1">
                <a:solidFill>
                  <a:schemeClr val="tx1"/>
                </a:solidFill>
                <a:latin typeface="Times New Roman" pitchFamily="18" charset="0"/>
              </a:defRPr>
            </a:lvl8pPr>
            <a:lvl9pPr marL="3745689" indent="-220335" defTabSz="931833" eaLnBrk="0" fontAlgn="base" hangingPunct="0">
              <a:spcBef>
                <a:spcPct val="0"/>
              </a:spcBef>
              <a:spcAft>
                <a:spcPct val="0"/>
              </a:spcAft>
              <a:defRPr sz="2300" i="1">
                <a:solidFill>
                  <a:schemeClr val="tx1"/>
                </a:solidFill>
                <a:latin typeface="Times New Roman" pitchFamily="18" charset="0"/>
              </a:defRPr>
            </a:lvl9pPr>
          </a:lstStyle>
          <a:p>
            <a:fld id="{DFAD4A54-4F9C-47ED-9411-0C11FE186B6F}" type="slidenum">
              <a:rPr lang="en-US" sz="1300" i="0"/>
              <a:pPr/>
              <a:t>4</a:t>
            </a:fld>
            <a:endParaRPr lang="en-US" sz="1300" i="0"/>
          </a:p>
        </p:txBody>
      </p:sp>
      <p:sp>
        <p:nvSpPr>
          <p:cNvPr id="27651" name="Rectangle 2"/>
          <p:cNvSpPr>
            <a:spLocks noGrp="1" noRot="1" noChangeAspect="1" noChangeArrowheads="1" noTextEdit="1"/>
          </p:cNvSpPr>
          <p:nvPr>
            <p:ph type="sldImg"/>
          </p:nvPr>
        </p:nvSpPr>
        <p:spPr>
          <a:xfrm>
            <a:off x="1171739" y="697865"/>
            <a:ext cx="4611360" cy="3490913"/>
          </a:xfrm>
          <a:solidFill>
            <a:srgbClr val="FFFFFF"/>
          </a:solidFill>
          <a:ln/>
        </p:spPr>
      </p:sp>
      <p:sp>
        <p:nvSpPr>
          <p:cNvPr id="27652" name="Rectangle 3"/>
          <p:cNvSpPr>
            <a:spLocks noGrp="1" noChangeArrowheads="1"/>
          </p:cNvSpPr>
          <p:nvPr>
            <p:ph type="body" idx="1"/>
          </p:nvPr>
        </p:nvSpPr>
        <p:spPr>
          <a:xfrm>
            <a:off x="695786" y="4422131"/>
            <a:ext cx="5563267" cy="4189711"/>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Montrece </a:t>
            </a:r>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33" eaLnBrk="0" hangingPunct="0">
              <a:defRPr sz="2300" i="1">
                <a:solidFill>
                  <a:schemeClr val="tx1"/>
                </a:solidFill>
                <a:latin typeface="Times New Roman" pitchFamily="18" charset="0"/>
              </a:defRPr>
            </a:lvl1pPr>
            <a:lvl2pPr marL="716088" indent="-275419" defTabSz="931833" eaLnBrk="0" hangingPunct="0">
              <a:defRPr sz="2300" i="1">
                <a:solidFill>
                  <a:schemeClr val="tx1"/>
                </a:solidFill>
                <a:latin typeface="Times New Roman" pitchFamily="18" charset="0"/>
              </a:defRPr>
            </a:lvl2pPr>
            <a:lvl3pPr marL="1101673" indent="-220335" defTabSz="931833" eaLnBrk="0" hangingPunct="0">
              <a:defRPr sz="2300" i="1">
                <a:solidFill>
                  <a:schemeClr val="tx1"/>
                </a:solidFill>
                <a:latin typeface="Times New Roman" pitchFamily="18" charset="0"/>
              </a:defRPr>
            </a:lvl3pPr>
            <a:lvl4pPr marL="1542342" indent="-220335" defTabSz="931833" eaLnBrk="0" hangingPunct="0">
              <a:defRPr sz="2300" i="1">
                <a:solidFill>
                  <a:schemeClr val="tx1"/>
                </a:solidFill>
                <a:latin typeface="Times New Roman" pitchFamily="18" charset="0"/>
              </a:defRPr>
            </a:lvl4pPr>
            <a:lvl5pPr marL="1983012" indent="-220335" defTabSz="931833" eaLnBrk="0" hangingPunct="0">
              <a:defRPr sz="2300" i="1">
                <a:solidFill>
                  <a:schemeClr val="tx1"/>
                </a:solidFill>
                <a:latin typeface="Times New Roman" pitchFamily="18" charset="0"/>
              </a:defRPr>
            </a:lvl5pPr>
            <a:lvl6pPr marL="2423681" indent="-220335" defTabSz="931833" eaLnBrk="0" fontAlgn="base" hangingPunct="0">
              <a:spcBef>
                <a:spcPct val="0"/>
              </a:spcBef>
              <a:spcAft>
                <a:spcPct val="0"/>
              </a:spcAft>
              <a:defRPr sz="2300" i="1">
                <a:solidFill>
                  <a:schemeClr val="tx1"/>
                </a:solidFill>
                <a:latin typeface="Times New Roman" pitchFamily="18" charset="0"/>
              </a:defRPr>
            </a:lvl6pPr>
            <a:lvl7pPr marL="2864350" indent="-220335" defTabSz="931833" eaLnBrk="0" fontAlgn="base" hangingPunct="0">
              <a:spcBef>
                <a:spcPct val="0"/>
              </a:spcBef>
              <a:spcAft>
                <a:spcPct val="0"/>
              </a:spcAft>
              <a:defRPr sz="2300" i="1">
                <a:solidFill>
                  <a:schemeClr val="tx1"/>
                </a:solidFill>
                <a:latin typeface="Times New Roman" pitchFamily="18" charset="0"/>
              </a:defRPr>
            </a:lvl7pPr>
            <a:lvl8pPr marL="3305020" indent="-220335" defTabSz="931833" eaLnBrk="0" fontAlgn="base" hangingPunct="0">
              <a:spcBef>
                <a:spcPct val="0"/>
              </a:spcBef>
              <a:spcAft>
                <a:spcPct val="0"/>
              </a:spcAft>
              <a:defRPr sz="2300" i="1">
                <a:solidFill>
                  <a:schemeClr val="tx1"/>
                </a:solidFill>
                <a:latin typeface="Times New Roman" pitchFamily="18" charset="0"/>
              </a:defRPr>
            </a:lvl8pPr>
            <a:lvl9pPr marL="3745689" indent="-220335" defTabSz="931833" eaLnBrk="0" fontAlgn="base" hangingPunct="0">
              <a:spcBef>
                <a:spcPct val="0"/>
              </a:spcBef>
              <a:spcAft>
                <a:spcPct val="0"/>
              </a:spcAft>
              <a:defRPr sz="2300" i="1">
                <a:solidFill>
                  <a:schemeClr val="tx1"/>
                </a:solidFill>
                <a:latin typeface="Times New Roman" pitchFamily="18" charset="0"/>
              </a:defRPr>
            </a:lvl9pPr>
          </a:lstStyle>
          <a:p>
            <a:fld id="{33343964-2B26-450C-9398-2AF68CC3B1D0}" type="slidenum">
              <a:rPr lang="en-US" sz="1300" i="0"/>
              <a:pPr/>
              <a:t>5</a:t>
            </a:fld>
            <a:endParaRPr lang="en-US" sz="1300" i="0"/>
          </a:p>
        </p:txBody>
      </p:sp>
      <p:sp>
        <p:nvSpPr>
          <p:cNvPr id="26627" name="Rectangle 2"/>
          <p:cNvSpPr>
            <a:spLocks noGrp="1" noRot="1" noChangeAspect="1" noChangeArrowheads="1" noTextEdit="1"/>
          </p:cNvSpPr>
          <p:nvPr>
            <p:ph type="sldImg"/>
          </p:nvPr>
        </p:nvSpPr>
        <p:spPr>
          <a:xfrm>
            <a:off x="1150938" y="698500"/>
            <a:ext cx="4652962" cy="3490913"/>
          </a:xfrm>
          <a:solidFill>
            <a:srgbClr val="FFFFFF"/>
          </a:solidFill>
          <a:ln/>
        </p:spPr>
      </p:sp>
      <p:sp>
        <p:nvSpPr>
          <p:cNvPr id="26628" name="Rectangle 3"/>
          <p:cNvSpPr>
            <a:spLocks noGrp="1" noChangeArrowheads="1"/>
          </p:cNvSpPr>
          <p:nvPr>
            <p:ph type="body" idx="1"/>
          </p:nvPr>
        </p:nvSpPr>
        <p:spPr>
          <a:xfrm>
            <a:off x="695786" y="4422131"/>
            <a:ext cx="5563267" cy="4189711"/>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Montrece </a:t>
            </a:r>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33" eaLnBrk="0" hangingPunct="0">
              <a:defRPr sz="2300" i="1">
                <a:solidFill>
                  <a:schemeClr val="tx1"/>
                </a:solidFill>
                <a:latin typeface="Times New Roman" pitchFamily="18" charset="0"/>
              </a:defRPr>
            </a:lvl1pPr>
            <a:lvl2pPr marL="716088" indent="-275419" defTabSz="931833" eaLnBrk="0" hangingPunct="0">
              <a:defRPr sz="2300" i="1">
                <a:solidFill>
                  <a:schemeClr val="tx1"/>
                </a:solidFill>
                <a:latin typeface="Times New Roman" pitchFamily="18" charset="0"/>
              </a:defRPr>
            </a:lvl2pPr>
            <a:lvl3pPr marL="1101673" indent="-220335" defTabSz="931833" eaLnBrk="0" hangingPunct="0">
              <a:defRPr sz="2300" i="1">
                <a:solidFill>
                  <a:schemeClr val="tx1"/>
                </a:solidFill>
                <a:latin typeface="Times New Roman" pitchFamily="18" charset="0"/>
              </a:defRPr>
            </a:lvl3pPr>
            <a:lvl4pPr marL="1542342" indent="-220335" defTabSz="931833" eaLnBrk="0" hangingPunct="0">
              <a:defRPr sz="2300" i="1">
                <a:solidFill>
                  <a:schemeClr val="tx1"/>
                </a:solidFill>
                <a:latin typeface="Times New Roman" pitchFamily="18" charset="0"/>
              </a:defRPr>
            </a:lvl4pPr>
            <a:lvl5pPr marL="1983012" indent="-220335" defTabSz="931833" eaLnBrk="0" hangingPunct="0">
              <a:defRPr sz="2300" i="1">
                <a:solidFill>
                  <a:schemeClr val="tx1"/>
                </a:solidFill>
                <a:latin typeface="Times New Roman" pitchFamily="18" charset="0"/>
              </a:defRPr>
            </a:lvl5pPr>
            <a:lvl6pPr marL="2423681" indent="-220335" defTabSz="931833" eaLnBrk="0" fontAlgn="base" hangingPunct="0">
              <a:spcBef>
                <a:spcPct val="0"/>
              </a:spcBef>
              <a:spcAft>
                <a:spcPct val="0"/>
              </a:spcAft>
              <a:defRPr sz="2300" i="1">
                <a:solidFill>
                  <a:schemeClr val="tx1"/>
                </a:solidFill>
                <a:latin typeface="Times New Roman" pitchFamily="18" charset="0"/>
              </a:defRPr>
            </a:lvl6pPr>
            <a:lvl7pPr marL="2864350" indent="-220335" defTabSz="931833" eaLnBrk="0" fontAlgn="base" hangingPunct="0">
              <a:spcBef>
                <a:spcPct val="0"/>
              </a:spcBef>
              <a:spcAft>
                <a:spcPct val="0"/>
              </a:spcAft>
              <a:defRPr sz="2300" i="1">
                <a:solidFill>
                  <a:schemeClr val="tx1"/>
                </a:solidFill>
                <a:latin typeface="Times New Roman" pitchFamily="18" charset="0"/>
              </a:defRPr>
            </a:lvl7pPr>
            <a:lvl8pPr marL="3305020" indent="-220335" defTabSz="931833" eaLnBrk="0" fontAlgn="base" hangingPunct="0">
              <a:spcBef>
                <a:spcPct val="0"/>
              </a:spcBef>
              <a:spcAft>
                <a:spcPct val="0"/>
              </a:spcAft>
              <a:defRPr sz="2300" i="1">
                <a:solidFill>
                  <a:schemeClr val="tx1"/>
                </a:solidFill>
                <a:latin typeface="Times New Roman" pitchFamily="18" charset="0"/>
              </a:defRPr>
            </a:lvl8pPr>
            <a:lvl9pPr marL="3745689" indent="-220335" defTabSz="931833" eaLnBrk="0" fontAlgn="base" hangingPunct="0">
              <a:spcBef>
                <a:spcPct val="0"/>
              </a:spcBef>
              <a:spcAft>
                <a:spcPct val="0"/>
              </a:spcAft>
              <a:defRPr sz="2300" i="1">
                <a:solidFill>
                  <a:schemeClr val="tx1"/>
                </a:solidFill>
                <a:latin typeface="Times New Roman" pitchFamily="18" charset="0"/>
              </a:defRPr>
            </a:lvl9pPr>
          </a:lstStyle>
          <a:p>
            <a:fld id="{0E61DE17-54CB-4F17-82D6-F19DF1E14DF1}" type="slidenum">
              <a:rPr lang="en-US" sz="1300" i="0"/>
              <a:pPr/>
              <a:t>6</a:t>
            </a:fld>
            <a:endParaRPr lang="en-US" sz="1300" i="0"/>
          </a:p>
        </p:txBody>
      </p:sp>
      <p:sp>
        <p:nvSpPr>
          <p:cNvPr id="29699" name="Rectangle 2"/>
          <p:cNvSpPr>
            <a:spLocks noGrp="1" noRot="1" noChangeAspect="1" noChangeArrowheads="1" noTextEdit="1"/>
          </p:cNvSpPr>
          <p:nvPr>
            <p:ph type="sldImg"/>
          </p:nvPr>
        </p:nvSpPr>
        <p:spPr>
          <a:xfrm>
            <a:off x="1171739" y="697865"/>
            <a:ext cx="4611360" cy="3490913"/>
          </a:xfrm>
          <a:solidFill>
            <a:srgbClr val="FFFFFF"/>
          </a:solidFill>
          <a:ln/>
        </p:spPr>
      </p:sp>
      <p:sp>
        <p:nvSpPr>
          <p:cNvPr id="29700" name="Rectangle 3"/>
          <p:cNvSpPr>
            <a:spLocks noGrp="1" noChangeArrowheads="1"/>
          </p:cNvSpPr>
          <p:nvPr>
            <p:ph type="body" idx="1"/>
          </p:nvPr>
        </p:nvSpPr>
        <p:spPr>
          <a:xfrm>
            <a:off x="695786" y="4422131"/>
            <a:ext cx="5563267" cy="4189711"/>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Montrece </a:t>
            </a:r>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939264" y="8842723"/>
            <a:ext cx="3014066" cy="464839"/>
          </a:xfrm>
          <a:prstGeom prst="rect">
            <a:avLst/>
          </a:prstGeom>
          <a:noFill/>
          <a:ln w="9525">
            <a:noFill/>
            <a:miter lim="800000"/>
            <a:headEnd/>
            <a:tailEnd/>
          </a:ln>
        </p:spPr>
        <p:txBody>
          <a:bodyPr lIns="89673" tIns="44837" rIns="89673" bIns="44837" anchor="b"/>
          <a:lstStyle/>
          <a:p>
            <a:pPr algn="r" defTabSz="896692"/>
            <a:fld id="{A1FDD2D2-3294-4F4E-AE79-F9EA15DFAA55}" type="slidenum">
              <a:rPr lang="en-US" sz="1200"/>
              <a:pPr algn="r" defTabSz="896692"/>
              <a:t>7</a:t>
            </a:fld>
            <a:endParaRPr lang="en-US" sz="120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95787" y="4422132"/>
            <a:ext cx="5563266" cy="4188171"/>
          </a:xfrm>
          <a:noFill/>
          <a:ln/>
        </p:spPr>
        <p:txBody>
          <a:bodyPr lIns="89673" tIns="44837" rIns="89673" bIns="44837"/>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939264" y="8842723"/>
            <a:ext cx="3014066" cy="464839"/>
          </a:xfrm>
          <a:prstGeom prst="rect">
            <a:avLst/>
          </a:prstGeom>
          <a:noFill/>
          <a:ln w="9525">
            <a:noFill/>
            <a:miter lim="800000"/>
            <a:headEnd/>
            <a:tailEnd/>
          </a:ln>
        </p:spPr>
        <p:txBody>
          <a:bodyPr lIns="89673" tIns="44837" rIns="89673" bIns="44837" anchor="b"/>
          <a:lstStyle/>
          <a:p>
            <a:pPr algn="r" defTabSz="896692"/>
            <a:fld id="{A1FDD2D2-3294-4F4E-AE79-F9EA15DFAA55}" type="slidenum">
              <a:rPr lang="en-US" sz="1200"/>
              <a:pPr algn="r" defTabSz="896692"/>
              <a:t>8</a:t>
            </a:fld>
            <a:endParaRPr lang="en-US" sz="120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95787" y="4422132"/>
            <a:ext cx="5563266" cy="4188171"/>
          </a:xfrm>
          <a:noFill/>
          <a:ln/>
        </p:spPr>
        <p:txBody>
          <a:bodyPr lIns="89673" tIns="44837" rIns="89673" bIns="44837"/>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Mutual understanding of the</a:t>
            </a:r>
            <a:r>
              <a:rPr lang="en-US" baseline="0" dirty="0" smtClean="0"/>
              <a:t> legal foundations and governmental processes helps aid in identifying opportunities for collaboration; component of successful tribal-state relationships. </a:t>
            </a:r>
            <a:r>
              <a:rPr lang="en-US" dirty="0" smtClean="0"/>
              <a:t>To facilitate strong Tribal-State relations, Tribes and States should begin by developing an understanding of each other's governmental structures and processes. Without this fundamental knowledge, it will be difficult to identify the most beneficial avenues within each government for negotiating common interests related to advancing</a:t>
            </a:r>
            <a:r>
              <a:rPr lang="en-US" baseline="0" dirty="0" smtClean="0"/>
              <a:t> public health goals. </a:t>
            </a:r>
            <a:endParaRPr lang="en-US" dirty="0" smtClean="0"/>
          </a:p>
          <a:p>
            <a:pPr eaLnBrk="1" hangingPunct="1"/>
            <a:endParaRPr lang="en-US" baseline="0" dirty="0" smtClean="0"/>
          </a:p>
          <a:p>
            <a:pPr eaLnBrk="1" hangingPunct="1"/>
            <a:endParaRPr lang="en-US" dirty="0" smtClean="0"/>
          </a:p>
          <a:p>
            <a:pPr eaLnBrk="1" hangingPunct="1"/>
            <a:r>
              <a:rPr lang="en-US" dirty="0" smtClean="0"/>
              <a:t>American Indians are valuable decision</a:t>
            </a:r>
            <a:r>
              <a:rPr lang="en-US" baseline="0" dirty="0" smtClean="0"/>
              <a:t> makers about issues impacting their communities. Despite possessing invaluable knowledge and experiences, the voice of American Indians remains largely unheard in the public health law and policy making arena.  Without such insight, the cycles of insufficient resources, ineffective programming, and disparity are sure to continue. </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eaLnBrk="0" hangingPunct="0">
              <a:defRPr sz="3600">
                <a:solidFill>
                  <a:srgbClr val="FFFF00"/>
                </a:solidFill>
                <a:latin typeface="Arial" charset="0"/>
              </a:defRPr>
            </a:lvl1pPr>
            <a:lvl2pPr marL="744064" indent="-286179" defTabSz="931670" eaLnBrk="0" hangingPunct="0">
              <a:defRPr sz="3600">
                <a:solidFill>
                  <a:srgbClr val="FFFF00"/>
                </a:solidFill>
                <a:latin typeface="Arial" charset="0"/>
              </a:defRPr>
            </a:lvl2pPr>
            <a:lvl3pPr marL="1144715" indent="-228943" defTabSz="931670" eaLnBrk="0" hangingPunct="0">
              <a:defRPr sz="3600">
                <a:solidFill>
                  <a:srgbClr val="FFFF00"/>
                </a:solidFill>
                <a:latin typeface="Arial" charset="0"/>
              </a:defRPr>
            </a:lvl3pPr>
            <a:lvl4pPr marL="1602600" indent="-228943" defTabSz="931670" eaLnBrk="0" hangingPunct="0">
              <a:defRPr sz="3600">
                <a:solidFill>
                  <a:srgbClr val="FFFF00"/>
                </a:solidFill>
                <a:latin typeface="Arial" charset="0"/>
              </a:defRPr>
            </a:lvl4pPr>
            <a:lvl5pPr marL="2060486" indent="-228943" defTabSz="931670" eaLnBrk="0" hangingPunct="0">
              <a:defRPr sz="3600">
                <a:solidFill>
                  <a:srgbClr val="FFFF00"/>
                </a:solidFill>
                <a:latin typeface="Arial" charset="0"/>
              </a:defRPr>
            </a:lvl5pPr>
            <a:lvl6pPr marL="2518372" indent="-228943" defTabSz="931670" eaLnBrk="0" fontAlgn="base" hangingPunct="0">
              <a:spcBef>
                <a:spcPct val="95000"/>
              </a:spcBef>
              <a:spcAft>
                <a:spcPct val="0"/>
              </a:spcAft>
              <a:buClr>
                <a:srgbClr val="FF3300"/>
              </a:buClr>
              <a:buChar char="•"/>
              <a:defRPr sz="3600">
                <a:solidFill>
                  <a:srgbClr val="FFFF00"/>
                </a:solidFill>
                <a:latin typeface="Arial" charset="0"/>
              </a:defRPr>
            </a:lvl6pPr>
            <a:lvl7pPr marL="2976258" indent="-228943" defTabSz="931670" eaLnBrk="0" fontAlgn="base" hangingPunct="0">
              <a:spcBef>
                <a:spcPct val="95000"/>
              </a:spcBef>
              <a:spcAft>
                <a:spcPct val="0"/>
              </a:spcAft>
              <a:buClr>
                <a:srgbClr val="FF3300"/>
              </a:buClr>
              <a:buChar char="•"/>
              <a:defRPr sz="3600">
                <a:solidFill>
                  <a:srgbClr val="FFFF00"/>
                </a:solidFill>
                <a:latin typeface="Arial" charset="0"/>
              </a:defRPr>
            </a:lvl7pPr>
            <a:lvl8pPr marL="3434144" indent="-228943" defTabSz="931670" eaLnBrk="0" fontAlgn="base" hangingPunct="0">
              <a:spcBef>
                <a:spcPct val="95000"/>
              </a:spcBef>
              <a:spcAft>
                <a:spcPct val="0"/>
              </a:spcAft>
              <a:buClr>
                <a:srgbClr val="FF3300"/>
              </a:buClr>
              <a:buChar char="•"/>
              <a:defRPr sz="3600">
                <a:solidFill>
                  <a:srgbClr val="FFFF00"/>
                </a:solidFill>
                <a:latin typeface="Arial" charset="0"/>
              </a:defRPr>
            </a:lvl8pPr>
            <a:lvl9pPr marL="3892029" indent="-228943" defTabSz="931670" eaLnBrk="0" fontAlgn="base" hangingPunct="0">
              <a:spcBef>
                <a:spcPct val="95000"/>
              </a:spcBef>
              <a:spcAft>
                <a:spcPct val="0"/>
              </a:spcAft>
              <a:buClr>
                <a:srgbClr val="FF3300"/>
              </a:buClr>
              <a:buChar char="•"/>
              <a:defRPr sz="3600">
                <a:solidFill>
                  <a:srgbClr val="FFFF00"/>
                </a:solidFill>
                <a:latin typeface="Arial" charset="0"/>
              </a:defRPr>
            </a:lvl9pPr>
          </a:lstStyle>
          <a:p>
            <a:pPr eaLnBrk="1" hangingPunct="1"/>
            <a:fld id="{2F2B2911-E88C-418A-8AB4-575FDCF042B4}" type="slidenum">
              <a:rPr lang="en-US" sz="1200">
                <a:solidFill>
                  <a:schemeClr val="tx1"/>
                </a:solidFill>
              </a:rPr>
              <a:pPr eaLnBrk="1" hangingPunct="1"/>
              <a:t>9</a:t>
            </a:fld>
            <a:endParaRPr lang="en-US" sz="1200" dirty="0">
              <a:solidFill>
                <a:schemeClr val="tx1"/>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1371600" y="4343400"/>
            <a:ext cx="6400800" cy="292100"/>
          </a:xfrm>
          <a:prstGeom prst="rect">
            <a:avLst/>
          </a:prstGeom>
        </p:spPr>
        <p:txBody>
          <a:bodyPr>
            <a:spAutoFit/>
          </a:bodyPr>
          <a:lstStyle/>
          <a:p>
            <a:pPr fontAlgn="auto">
              <a:spcBef>
                <a:spcPts val="0"/>
              </a:spcBef>
              <a:spcAft>
                <a:spcPts val="0"/>
              </a:spcAft>
              <a:defRPr/>
            </a:pPr>
            <a:r>
              <a:rPr lang="en-US" sz="1300" b="1" dirty="0">
                <a:solidFill>
                  <a:schemeClr val="tx2"/>
                </a:solidFill>
                <a:latin typeface="+mn-lt"/>
              </a:rPr>
              <a:t>For more information please contact Centers for Disease Control and Prevention</a:t>
            </a:r>
          </a:p>
        </p:txBody>
      </p:sp>
      <p:sp>
        <p:nvSpPr>
          <p:cNvPr id="6" name="Rectangle 5"/>
          <p:cNvSpPr/>
          <p:nvPr userDrawn="1"/>
        </p:nvSpPr>
        <p:spPr>
          <a:xfrm>
            <a:off x="1371600" y="4705350"/>
            <a:ext cx="5943600" cy="647700"/>
          </a:xfrm>
          <a:prstGeom prst="rect">
            <a:avLst/>
          </a:prstGeom>
        </p:spPr>
        <p:txBody>
          <a:bodyPr>
            <a:spAutoFit/>
          </a:bodyPr>
          <a:lstStyle/>
          <a:p>
            <a:pPr fontAlgn="auto">
              <a:spcBef>
                <a:spcPts val="0"/>
              </a:spcBef>
              <a:spcAft>
                <a:spcPts val="0"/>
              </a:spcAft>
              <a:defRPr/>
            </a:pPr>
            <a:r>
              <a:rPr lang="en-US" sz="1200" dirty="0">
                <a:solidFill>
                  <a:schemeClr val="tx2"/>
                </a:solidFill>
                <a:latin typeface="+mn-lt"/>
              </a:rPr>
              <a:t>1600 Clifton Road NE, Atlanta, GA 30333</a:t>
            </a:r>
          </a:p>
          <a:p>
            <a:pPr fontAlgn="auto">
              <a:spcBef>
                <a:spcPts val="0"/>
              </a:spcBef>
              <a:spcAft>
                <a:spcPts val="0"/>
              </a:spcAft>
              <a:defRPr/>
            </a:pPr>
            <a:r>
              <a:rPr lang="en-US" sz="1200" dirty="0">
                <a:solidFill>
                  <a:schemeClr val="tx2"/>
                </a:solidFill>
                <a:latin typeface="+mn-lt"/>
              </a:rPr>
              <a:t>Telephone, 1-800-CDC-INFO (232-4636)/TTY: 1-888-232-6348</a:t>
            </a:r>
          </a:p>
          <a:p>
            <a:pPr fontAlgn="auto">
              <a:spcBef>
                <a:spcPts val="0"/>
              </a:spcBef>
              <a:spcAft>
                <a:spcPts val="0"/>
              </a:spcAft>
              <a:defRPr/>
            </a:pPr>
            <a:r>
              <a:rPr lang="en-US" sz="1200" dirty="0">
                <a:solidFill>
                  <a:schemeClr val="tx2"/>
                </a:solidFill>
                <a:latin typeface="+mn-lt"/>
              </a:rPr>
              <a:t>E-mail: cdcinfo@cdc.gov 	Web: www.cdc.gov</a:t>
            </a:r>
          </a:p>
        </p:txBody>
      </p:sp>
      <p:sp>
        <p:nvSpPr>
          <p:cNvPr id="9" name="Rectangle 8"/>
          <p:cNvSpPr/>
          <p:nvPr userDrawn="1"/>
        </p:nvSpPr>
        <p:spPr>
          <a:xfrm>
            <a:off x="1371600" y="5421313"/>
            <a:ext cx="5943600" cy="369887"/>
          </a:xfrm>
          <a:prstGeom prst="rect">
            <a:avLst/>
          </a:prstGeom>
        </p:spPr>
        <p:txBody>
          <a:bodyPr>
            <a:spAutoFit/>
          </a:bodyPr>
          <a:lstStyle/>
          <a:p>
            <a:pPr fontAlgn="auto">
              <a:spcBef>
                <a:spcPts val="0"/>
              </a:spcBef>
              <a:spcAft>
                <a:spcPts val="0"/>
              </a:spcAft>
              <a:defRPr/>
            </a:pPr>
            <a:r>
              <a:rPr lang="en-US" sz="900" dirty="0">
                <a:solidFill>
                  <a:schemeClr val="tx2"/>
                </a:solidFill>
                <a:latin typeface="+mn-lt"/>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8"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1" r:id="rId1"/>
    <p:sldLayoutId id="2147483717" r:id="rId2"/>
    <p:sldLayoutId id="2147483722" r:id="rId3"/>
    <p:sldLayoutId id="2147483723" r:id="rId4"/>
    <p:sldLayoutId id="2147483724" r:id="rId5"/>
    <p:sldLayoutId id="2147483718" r:id="rId6"/>
    <p:sldLayoutId id="2147483719" r:id="rId7"/>
    <p:sldLayoutId id="2147483720" r:id="rId8"/>
    <p:sldLayoutId id="2147483725" r:id="rId9"/>
    <p:sldLayoutId id="2147483726" r:id="rId10"/>
    <p:sldLayoutId id="214748373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www.schoolwellnesspolicies.org/WellnessPolicies.html"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www.cdc/gov/phlp"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hyperlink" Target="mailto:mransom@cdc.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aldencatholic.org/s/22/images/legacyCMS/ftp/Scales%20of%20Justi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65510"/>
            <a:ext cx="2667000" cy="2684899"/>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Placeholder 4"/>
          <p:cNvSpPr>
            <a:spLocks noGrp="1"/>
          </p:cNvSpPr>
          <p:nvPr>
            <p:ph type="body" sz="quarter" idx="11"/>
          </p:nvPr>
        </p:nvSpPr>
        <p:spPr bwMode="auto">
          <a:xfrm>
            <a:off x="1828800" y="6264275"/>
            <a:ext cx="5105400" cy="1825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Public Health Law Program</a:t>
            </a:r>
          </a:p>
        </p:txBody>
      </p:sp>
      <p:sp>
        <p:nvSpPr>
          <p:cNvPr id="3078" name="Text Placeholder 5"/>
          <p:cNvSpPr>
            <a:spLocks noGrp="1"/>
          </p:cNvSpPr>
          <p:nvPr>
            <p:ph type="body" sz="quarter" idx="12"/>
          </p:nvPr>
        </p:nvSpPr>
        <p:spPr bwMode="auto">
          <a:xfrm>
            <a:off x="1828800" y="6464300"/>
            <a:ext cx="5105400" cy="228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Office for State, Tribal, Local, and Territorial Support</a:t>
            </a:r>
          </a:p>
        </p:txBody>
      </p:sp>
      <p:sp>
        <p:nvSpPr>
          <p:cNvPr id="6" name="Rectangle 5"/>
          <p:cNvSpPr/>
          <p:nvPr/>
        </p:nvSpPr>
        <p:spPr>
          <a:xfrm>
            <a:off x="304800" y="453359"/>
            <a:ext cx="8610600" cy="5509200"/>
          </a:xfrm>
          <a:prstGeom prst="rect">
            <a:avLst/>
          </a:prstGeom>
        </p:spPr>
        <p:txBody>
          <a:bodyPr wrap="square">
            <a:spAutoFit/>
          </a:bodyPr>
          <a:lstStyle/>
          <a:p>
            <a:pPr algn="ctr"/>
            <a:r>
              <a:rPr lang="en-US" sz="3600" b="1" dirty="0" smtClean="0">
                <a:solidFill>
                  <a:srgbClr val="FFFF00"/>
                </a:solidFill>
              </a:rPr>
              <a:t>The Legal Foundation for </a:t>
            </a:r>
          </a:p>
          <a:p>
            <a:pPr algn="ctr"/>
            <a:r>
              <a:rPr lang="en-US" sz="3600" b="1" dirty="0" smtClean="0">
                <a:solidFill>
                  <a:srgbClr val="FFFF00"/>
                </a:solidFill>
              </a:rPr>
              <a:t>U.S. Public Health Practice </a:t>
            </a:r>
          </a:p>
          <a:p>
            <a:pPr algn="ctr"/>
            <a:endParaRPr lang="en-US" sz="2800" b="1" dirty="0" smtClean="0">
              <a:solidFill>
                <a:srgbClr val="FFFF00"/>
              </a:solidFill>
            </a:endParaRPr>
          </a:p>
          <a:p>
            <a:pPr algn="ctr"/>
            <a:endParaRPr lang="en-US" sz="2800" b="1" dirty="0" smtClean="0">
              <a:solidFill>
                <a:srgbClr val="FFFF00"/>
              </a:solidFill>
            </a:endParaRPr>
          </a:p>
          <a:p>
            <a:pPr algn="ctr"/>
            <a:endParaRPr lang="en-US" sz="2800" dirty="0">
              <a:solidFill>
                <a:srgbClr val="FFFF00"/>
              </a:solidFill>
            </a:endParaRPr>
          </a:p>
          <a:p>
            <a:pPr algn="ctr"/>
            <a:endParaRPr lang="en-US" sz="2800" b="1" dirty="0" smtClean="0">
              <a:solidFill>
                <a:srgbClr val="FFFF00"/>
              </a:solidFill>
            </a:endParaRPr>
          </a:p>
          <a:p>
            <a:pPr algn="ctr"/>
            <a:endParaRPr lang="en-US" sz="2800" b="1" dirty="0">
              <a:solidFill>
                <a:srgbClr val="FFFF00"/>
              </a:solidFill>
            </a:endParaRPr>
          </a:p>
          <a:p>
            <a:pPr algn="ctr"/>
            <a:endParaRPr lang="en-US" sz="2800" b="1" dirty="0" smtClean="0">
              <a:solidFill>
                <a:srgbClr val="FFFF00"/>
              </a:solidFill>
            </a:endParaRPr>
          </a:p>
          <a:p>
            <a:pPr algn="ctr"/>
            <a:endParaRPr lang="en-US" sz="2800" b="1" dirty="0">
              <a:solidFill>
                <a:srgbClr val="FFFF00"/>
              </a:solidFill>
            </a:endParaRPr>
          </a:p>
          <a:p>
            <a:pPr algn="ctr"/>
            <a:r>
              <a:rPr lang="en-US" sz="2800" b="1" dirty="0" smtClean="0">
                <a:solidFill>
                  <a:srgbClr val="FFFF00"/>
                </a:solidFill>
              </a:rPr>
              <a:t>National Indian Health Board</a:t>
            </a:r>
          </a:p>
          <a:p>
            <a:pPr algn="ctr"/>
            <a:r>
              <a:rPr lang="en-US" sz="2800" b="1" dirty="0" smtClean="0">
                <a:solidFill>
                  <a:srgbClr val="FFFF00"/>
                </a:solidFill>
              </a:rPr>
              <a:t>National Tribal Public Health Summit</a:t>
            </a:r>
          </a:p>
          <a:p>
            <a:pPr algn="ctr"/>
            <a:r>
              <a:rPr lang="en-US" sz="2800" b="1" dirty="0" smtClean="0">
                <a:solidFill>
                  <a:srgbClr val="FFFF00"/>
                </a:solidFill>
              </a:rPr>
              <a:t>May 31, 2012</a:t>
            </a:r>
            <a:endParaRPr lang="en-US" sz="24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91818069"/>
              </p:ext>
            </p:extLst>
          </p:nvPr>
        </p:nvGraphicFramePr>
        <p:xfrm>
          <a:off x="228600" y="1600200"/>
          <a:ext cx="8686800" cy="4819726"/>
        </p:xfrm>
        <a:graphic>
          <a:graphicData uri="http://schemas.openxmlformats.org/drawingml/2006/table">
            <a:tbl>
              <a:tblPr firstRow="1" bandRow="1">
                <a:tableStyleId>{5C22544A-7EE6-4342-B048-85BDC9FD1C3A}</a:tableStyleId>
              </a:tblPr>
              <a:tblGrid>
                <a:gridCol w="3453715"/>
                <a:gridCol w="5233085"/>
              </a:tblGrid>
              <a:tr h="365740">
                <a:tc>
                  <a:txBody>
                    <a:bodyPr/>
                    <a:lstStyle/>
                    <a:p>
                      <a:r>
                        <a:rPr lang="en-US" sz="1800" b="1" dirty="0" smtClean="0">
                          <a:solidFill>
                            <a:schemeClr val="accent6"/>
                          </a:solidFill>
                        </a:rPr>
                        <a:t>Public Health Achievement</a:t>
                      </a:r>
                      <a:endParaRPr lang="en-US" sz="1800" b="1" dirty="0">
                        <a:solidFill>
                          <a:schemeClr val="accent6"/>
                        </a:solidFill>
                      </a:endParaRPr>
                    </a:p>
                  </a:txBody>
                  <a:tcPr marT="45718" marB="45718"/>
                </a:tc>
                <a:tc>
                  <a:txBody>
                    <a:bodyPr/>
                    <a:lstStyle/>
                    <a:p>
                      <a:r>
                        <a:rPr lang="en-US" sz="1800" dirty="0" smtClean="0">
                          <a:solidFill>
                            <a:schemeClr val="accent6"/>
                          </a:solidFill>
                        </a:rPr>
                        <a:t>Selected Laws/Legal Tools</a:t>
                      </a:r>
                      <a:endParaRPr lang="en-US" sz="1800" dirty="0">
                        <a:solidFill>
                          <a:schemeClr val="accent6"/>
                        </a:solidFill>
                      </a:endParaRPr>
                    </a:p>
                  </a:txBody>
                  <a:tcPr marT="45718" marB="45718"/>
                </a:tc>
              </a:tr>
              <a:tr h="640045">
                <a:tc>
                  <a:txBody>
                    <a:bodyPr/>
                    <a:lstStyle/>
                    <a:p>
                      <a:r>
                        <a:rPr lang="en-US" sz="1800" dirty="0" smtClean="0">
                          <a:solidFill>
                            <a:schemeClr val="accent6"/>
                          </a:solidFill>
                        </a:rPr>
                        <a:t>Vaccination</a:t>
                      </a:r>
                      <a:endParaRPr lang="en-US" sz="1800" dirty="0">
                        <a:solidFill>
                          <a:schemeClr val="accent6"/>
                        </a:solidFill>
                      </a:endParaRPr>
                    </a:p>
                  </a:txBody>
                  <a:tcPr marT="45718" marB="45718"/>
                </a:tc>
                <a:tc>
                  <a:txBody>
                    <a:bodyPr/>
                    <a:lstStyle/>
                    <a:p>
                      <a:r>
                        <a:rPr lang="en-US" sz="1800" dirty="0" smtClean="0">
                          <a:solidFill>
                            <a:schemeClr val="accent6"/>
                          </a:solidFill>
                        </a:rPr>
                        <a:t>School vaccination laws; childhood vaccination programs</a:t>
                      </a:r>
                      <a:endParaRPr lang="en-US" sz="1800" dirty="0">
                        <a:solidFill>
                          <a:schemeClr val="accent6"/>
                        </a:solidFill>
                      </a:endParaRPr>
                    </a:p>
                  </a:txBody>
                  <a:tcPr marT="45718" marB="45718"/>
                </a:tc>
              </a:tr>
              <a:tr h="1014041">
                <a:tc>
                  <a:txBody>
                    <a:bodyPr/>
                    <a:lstStyle/>
                    <a:p>
                      <a:r>
                        <a:rPr lang="en-US" sz="1800" dirty="0" smtClean="0">
                          <a:solidFill>
                            <a:schemeClr val="accent6"/>
                          </a:solidFill>
                        </a:rPr>
                        <a:t>Motor Vehicle Safety</a:t>
                      </a:r>
                      <a:endParaRPr lang="en-US" sz="1800" dirty="0">
                        <a:solidFill>
                          <a:schemeClr val="accent6"/>
                        </a:solidFill>
                      </a:endParaRPr>
                    </a:p>
                  </a:txBody>
                  <a:tcPr marT="45718" marB="45718"/>
                </a:tc>
                <a:tc>
                  <a:txBody>
                    <a:bodyPr/>
                    <a:lstStyle/>
                    <a:p>
                      <a:r>
                        <a:rPr lang="en-US" sz="1800" dirty="0" smtClean="0">
                          <a:solidFill>
                            <a:schemeClr val="accent6"/>
                          </a:solidFill>
                        </a:rPr>
                        <a:t>Speed</a:t>
                      </a:r>
                      <a:r>
                        <a:rPr lang="en-US" sz="1800" baseline="0" dirty="0" smtClean="0">
                          <a:solidFill>
                            <a:schemeClr val="accent6"/>
                          </a:solidFill>
                        </a:rPr>
                        <a:t> limits; alcohol laws; helmet and seatbelt laws; child safety seat laws; graduated drivers licensing</a:t>
                      </a:r>
                      <a:endParaRPr lang="en-US" sz="1800" dirty="0">
                        <a:solidFill>
                          <a:schemeClr val="accent6"/>
                        </a:solidFill>
                      </a:endParaRPr>
                    </a:p>
                  </a:txBody>
                  <a:tcPr marT="45718" marB="45718"/>
                </a:tc>
              </a:tr>
              <a:tr h="1184394">
                <a:tc>
                  <a:txBody>
                    <a:bodyPr/>
                    <a:lstStyle/>
                    <a:p>
                      <a:r>
                        <a:rPr lang="en-US" sz="1800" dirty="0" smtClean="0">
                          <a:solidFill>
                            <a:schemeClr val="accent6"/>
                          </a:solidFill>
                        </a:rPr>
                        <a:t>Safer Workplaces</a:t>
                      </a:r>
                      <a:endParaRPr lang="en-US" sz="1800" dirty="0">
                        <a:solidFill>
                          <a:schemeClr val="accent6"/>
                        </a:solidFill>
                      </a:endParaRPr>
                    </a:p>
                  </a:txBody>
                  <a:tcPr marT="45718" marB="45718"/>
                </a:tc>
                <a:tc>
                  <a:txBody>
                    <a:bodyPr/>
                    <a:lstStyle/>
                    <a:p>
                      <a:r>
                        <a:rPr lang="en-US" sz="1800" dirty="0" smtClean="0">
                          <a:solidFill>
                            <a:schemeClr val="accent6"/>
                          </a:solidFill>
                        </a:rPr>
                        <a:t>Authority</a:t>
                      </a:r>
                      <a:r>
                        <a:rPr lang="en-US" sz="1800" baseline="0" dirty="0" smtClean="0">
                          <a:solidFill>
                            <a:schemeClr val="accent6"/>
                          </a:solidFill>
                        </a:rPr>
                        <a:t> to inspect for unsafe conditions; inspection of workplace safety/minimum standards, including toxic exposure</a:t>
                      </a:r>
                      <a:endParaRPr lang="en-US" sz="1800" dirty="0">
                        <a:solidFill>
                          <a:schemeClr val="accent6"/>
                        </a:solidFill>
                      </a:endParaRPr>
                    </a:p>
                  </a:txBody>
                  <a:tcPr marT="45718" marB="45718"/>
                </a:tc>
              </a:tr>
              <a:tr h="975383">
                <a:tc>
                  <a:txBody>
                    <a:bodyPr/>
                    <a:lstStyle/>
                    <a:p>
                      <a:r>
                        <a:rPr lang="en-US" sz="1800" dirty="0" smtClean="0">
                          <a:solidFill>
                            <a:schemeClr val="accent6"/>
                          </a:solidFill>
                        </a:rPr>
                        <a:t>Control of infectious diseases</a:t>
                      </a:r>
                      <a:endParaRPr lang="en-US" sz="1800" dirty="0">
                        <a:solidFill>
                          <a:schemeClr val="accent6"/>
                        </a:solidFill>
                      </a:endParaRPr>
                    </a:p>
                  </a:txBody>
                  <a:tcPr marT="45718" marB="45718"/>
                </a:tc>
                <a:tc>
                  <a:txBody>
                    <a:bodyPr/>
                    <a:lstStyle/>
                    <a:p>
                      <a:r>
                        <a:rPr lang="en-US" sz="1800" dirty="0" smtClean="0">
                          <a:solidFill>
                            <a:schemeClr val="accent6"/>
                          </a:solidFill>
                        </a:rPr>
                        <a:t>Sanitary codes;</a:t>
                      </a:r>
                      <a:r>
                        <a:rPr lang="en-US" sz="1800" baseline="0" dirty="0" smtClean="0">
                          <a:solidFill>
                            <a:schemeClr val="accent6"/>
                          </a:solidFill>
                        </a:rPr>
                        <a:t> drinking water standards; quarantine/isolation laws; mosquito/rodent control; food inspection</a:t>
                      </a:r>
                      <a:endParaRPr lang="en-US" sz="1800" dirty="0">
                        <a:solidFill>
                          <a:schemeClr val="accent6"/>
                        </a:solidFill>
                      </a:endParaRPr>
                    </a:p>
                  </a:txBody>
                  <a:tcPr marT="45718" marB="45718"/>
                </a:tc>
              </a:tr>
              <a:tr h="640045">
                <a:tc>
                  <a:txBody>
                    <a:bodyPr/>
                    <a:lstStyle/>
                    <a:p>
                      <a:r>
                        <a:rPr lang="en-US" sz="1800" dirty="0" smtClean="0">
                          <a:solidFill>
                            <a:schemeClr val="accent6"/>
                          </a:solidFill>
                        </a:rPr>
                        <a:t>Decline in heart disease/stroke</a:t>
                      </a:r>
                      <a:endParaRPr lang="en-US" sz="1800" dirty="0">
                        <a:solidFill>
                          <a:schemeClr val="accent6"/>
                        </a:solidFill>
                      </a:endParaRPr>
                    </a:p>
                  </a:txBody>
                  <a:tcPr marT="45718" marB="45718"/>
                </a:tc>
                <a:tc>
                  <a:txBody>
                    <a:bodyPr/>
                    <a:lstStyle/>
                    <a:p>
                      <a:r>
                        <a:rPr lang="en-US" sz="1800" dirty="0" smtClean="0">
                          <a:solidFill>
                            <a:schemeClr val="accent6"/>
                          </a:solidFill>
                        </a:rPr>
                        <a:t>Education/info</a:t>
                      </a:r>
                      <a:r>
                        <a:rPr lang="en-US" sz="1800" baseline="0" dirty="0" smtClean="0">
                          <a:solidFill>
                            <a:schemeClr val="accent6"/>
                          </a:solidFill>
                        </a:rPr>
                        <a:t> programs; food labeling; bike and walking paths</a:t>
                      </a:r>
                      <a:endParaRPr lang="en-US" sz="1800" dirty="0">
                        <a:solidFill>
                          <a:schemeClr val="accent6"/>
                        </a:solidFill>
                      </a:endParaRPr>
                    </a:p>
                  </a:txBody>
                  <a:tcPr marT="45718" marB="45718"/>
                </a:tc>
              </a:tr>
            </a:tbl>
          </a:graphicData>
        </a:graphic>
      </p:graphicFrame>
      <p:sp>
        <p:nvSpPr>
          <p:cNvPr id="10265" name="Rectangle 2"/>
          <p:cNvSpPr>
            <a:spLocks noGrp="1" noChangeArrowheads="1"/>
          </p:cNvSpPr>
          <p:nvPr>
            <p:ph type="title"/>
          </p:nvPr>
        </p:nvSpPr>
        <p:spPr>
          <a:xfrm>
            <a:off x="457200" y="228600"/>
            <a:ext cx="8229600" cy="792163"/>
          </a:xfrm>
        </p:spPr>
        <p:txBody>
          <a:bodyPr/>
          <a:lstStyle/>
          <a:p>
            <a:pPr eaLnBrk="1" hangingPunct="1"/>
            <a:r>
              <a:rPr lang="en-US" sz="2800" b="1" dirty="0" smtClean="0">
                <a:solidFill>
                  <a:srgbClr val="FFFF00"/>
                </a:solidFill>
                <a:latin typeface="Arial" pitchFamily="34" charset="0"/>
                <a:cs typeface="Arial" pitchFamily="34" charset="0"/>
              </a:rPr>
              <a:t>Law’s Paramount Role:</a:t>
            </a:r>
            <a:br>
              <a:rPr lang="en-US" sz="2800" b="1" dirty="0" smtClean="0">
                <a:solidFill>
                  <a:srgbClr val="FFFF00"/>
                </a:solidFill>
                <a:latin typeface="Arial" pitchFamily="34" charset="0"/>
                <a:cs typeface="Arial" pitchFamily="34" charset="0"/>
              </a:rPr>
            </a:br>
            <a:r>
              <a:rPr lang="en-US" sz="2800" b="1" dirty="0" smtClean="0">
                <a:solidFill>
                  <a:srgbClr val="FFFF00"/>
                </a:solidFill>
                <a:latin typeface="Arial" pitchFamily="34" charset="0"/>
                <a:cs typeface="Arial" pitchFamily="34" charset="0"/>
              </a:rPr>
              <a:t>10 Great Public Health Achievements, </a:t>
            </a:r>
            <a:br>
              <a:rPr lang="en-US" sz="2800" b="1" dirty="0" smtClean="0">
                <a:solidFill>
                  <a:srgbClr val="FFFF00"/>
                </a:solidFill>
                <a:latin typeface="Arial" pitchFamily="34" charset="0"/>
                <a:cs typeface="Arial" pitchFamily="34" charset="0"/>
              </a:rPr>
            </a:br>
            <a:r>
              <a:rPr lang="en-US" sz="2800" b="1" dirty="0" smtClean="0">
                <a:solidFill>
                  <a:srgbClr val="FFFF00"/>
                </a:solidFill>
                <a:latin typeface="Arial" pitchFamily="34" charset="0"/>
                <a:cs typeface="Arial" pitchFamily="34" charset="0"/>
              </a:rPr>
              <a:t>United States, 1900-1999*</a:t>
            </a:r>
            <a:r>
              <a:rPr lang="en-US" sz="2800" b="1" dirty="0" smtClean="0"/>
              <a:t/>
            </a:r>
            <a:br>
              <a:rPr lang="en-US" sz="2800" b="1" dirty="0" smtClean="0"/>
            </a:br>
            <a:endParaRPr lang="en-US" sz="2800" b="1" dirty="0" smtClean="0"/>
          </a:p>
        </p:txBody>
      </p:sp>
    </p:spTree>
    <p:extLst>
      <p:ext uri="{BB962C8B-B14F-4D97-AF65-F5344CB8AC3E}">
        <p14:creationId xmlns:p14="http://schemas.microsoft.com/office/powerpoint/2010/main" val="1744854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47679527"/>
              </p:ext>
            </p:extLst>
          </p:nvPr>
        </p:nvGraphicFramePr>
        <p:xfrm>
          <a:off x="152400" y="1524000"/>
          <a:ext cx="8763000" cy="4849812"/>
        </p:xfrm>
        <a:graphic>
          <a:graphicData uri="http://schemas.openxmlformats.org/drawingml/2006/table">
            <a:tbl>
              <a:tblPr firstRow="1" bandRow="1">
                <a:tableStyleId>{5C22544A-7EE6-4342-B048-85BDC9FD1C3A}</a:tableStyleId>
              </a:tblPr>
              <a:tblGrid>
                <a:gridCol w="3394676"/>
                <a:gridCol w="5368324"/>
              </a:tblGrid>
              <a:tr h="365791">
                <a:tc>
                  <a:txBody>
                    <a:bodyPr/>
                    <a:lstStyle/>
                    <a:p>
                      <a:r>
                        <a:rPr lang="en-US" sz="1800" dirty="0" smtClean="0">
                          <a:solidFill>
                            <a:schemeClr val="accent6"/>
                          </a:solidFill>
                        </a:rPr>
                        <a:t>Public Health Achievement</a:t>
                      </a:r>
                      <a:endParaRPr lang="en-US" sz="1800" dirty="0">
                        <a:solidFill>
                          <a:schemeClr val="accent6"/>
                        </a:solidFill>
                      </a:endParaRPr>
                    </a:p>
                  </a:txBody>
                  <a:tcPr marT="45724" marB="45724"/>
                </a:tc>
                <a:tc>
                  <a:txBody>
                    <a:bodyPr/>
                    <a:lstStyle/>
                    <a:p>
                      <a:r>
                        <a:rPr lang="en-US" sz="1800" dirty="0" smtClean="0">
                          <a:solidFill>
                            <a:schemeClr val="accent6"/>
                          </a:solidFill>
                        </a:rPr>
                        <a:t>Selected Laws/Legal Tools</a:t>
                      </a:r>
                      <a:endParaRPr lang="en-US" sz="1800" dirty="0">
                        <a:solidFill>
                          <a:schemeClr val="accent6"/>
                        </a:solidFill>
                      </a:endParaRPr>
                    </a:p>
                  </a:txBody>
                  <a:tcPr marT="45724" marB="45724"/>
                </a:tc>
              </a:tr>
              <a:tr h="914478">
                <a:tc>
                  <a:txBody>
                    <a:bodyPr/>
                    <a:lstStyle/>
                    <a:p>
                      <a:r>
                        <a:rPr lang="en-US" sz="1800" dirty="0" smtClean="0">
                          <a:solidFill>
                            <a:schemeClr val="accent6"/>
                          </a:solidFill>
                        </a:rPr>
                        <a:t>Safer/healthier</a:t>
                      </a:r>
                      <a:r>
                        <a:rPr lang="en-US" sz="1800" baseline="0" dirty="0" smtClean="0">
                          <a:solidFill>
                            <a:schemeClr val="accent6"/>
                          </a:solidFill>
                        </a:rPr>
                        <a:t> foods</a:t>
                      </a:r>
                      <a:endParaRPr lang="en-US" sz="1800" dirty="0">
                        <a:solidFill>
                          <a:schemeClr val="accent6"/>
                        </a:solidFill>
                      </a:endParaRPr>
                    </a:p>
                  </a:txBody>
                  <a:tcPr marT="45724" marB="45724"/>
                </a:tc>
                <a:tc>
                  <a:txBody>
                    <a:bodyPr/>
                    <a:lstStyle/>
                    <a:p>
                      <a:r>
                        <a:rPr lang="en-US" sz="1800" dirty="0" smtClean="0">
                          <a:solidFill>
                            <a:schemeClr val="accent6"/>
                          </a:solidFill>
                        </a:rPr>
                        <a:t>Inspection/minimum</a:t>
                      </a:r>
                      <a:r>
                        <a:rPr lang="en-US" sz="1800" baseline="0" dirty="0" smtClean="0">
                          <a:solidFill>
                            <a:schemeClr val="accent6"/>
                          </a:solidFill>
                        </a:rPr>
                        <a:t> standards for retail food; mandated enrichment of flour; standards for chemicals; school lunch programs</a:t>
                      </a:r>
                      <a:endParaRPr lang="en-US" sz="1800" dirty="0">
                        <a:solidFill>
                          <a:schemeClr val="accent6"/>
                        </a:solidFill>
                      </a:endParaRPr>
                    </a:p>
                  </a:txBody>
                  <a:tcPr marT="45724" marB="45724"/>
                </a:tc>
              </a:tr>
              <a:tr h="914478">
                <a:tc>
                  <a:txBody>
                    <a:bodyPr/>
                    <a:lstStyle/>
                    <a:p>
                      <a:r>
                        <a:rPr lang="en-US" sz="1800" dirty="0" smtClean="0">
                          <a:solidFill>
                            <a:schemeClr val="accent6"/>
                          </a:solidFill>
                        </a:rPr>
                        <a:t>Healthier</a:t>
                      </a:r>
                      <a:r>
                        <a:rPr lang="en-US" sz="1800" baseline="0" dirty="0" smtClean="0">
                          <a:solidFill>
                            <a:schemeClr val="accent6"/>
                          </a:solidFill>
                        </a:rPr>
                        <a:t> mothers/babies</a:t>
                      </a:r>
                      <a:endParaRPr lang="en-US" sz="1800" dirty="0">
                        <a:solidFill>
                          <a:schemeClr val="accent6"/>
                        </a:solidFill>
                      </a:endParaRPr>
                    </a:p>
                  </a:txBody>
                  <a:tcPr marT="45724" marB="45724"/>
                </a:tc>
                <a:tc>
                  <a:txBody>
                    <a:bodyPr/>
                    <a:lstStyle/>
                    <a:p>
                      <a:r>
                        <a:rPr lang="en-US" sz="1800" dirty="0" smtClean="0">
                          <a:solidFill>
                            <a:schemeClr val="accent6"/>
                          </a:solidFill>
                        </a:rPr>
                        <a:t>Milk</a:t>
                      </a:r>
                      <a:r>
                        <a:rPr lang="en-US" sz="1800" baseline="0" dirty="0" smtClean="0">
                          <a:solidFill>
                            <a:schemeClr val="accent6"/>
                          </a:solidFill>
                        </a:rPr>
                        <a:t> pasteurization; drinking water code; education/information programs; Medicaid services and funding; WIC</a:t>
                      </a:r>
                      <a:endParaRPr lang="en-US" sz="1800" dirty="0">
                        <a:solidFill>
                          <a:schemeClr val="accent6"/>
                        </a:solidFill>
                      </a:endParaRPr>
                    </a:p>
                  </a:txBody>
                  <a:tcPr marT="45724" marB="45724"/>
                </a:tc>
              </a:tr>
              <a:tr h="908312">
                <a:tc>
                  <a:txBody>
                    <a:bodyPr/>
                    <a:lstStyle/>
                    <a:p>
                      <a:r>
                        <a:rPr lang="en-US" sz="1800" dirty="0" smtClean="0">
                          <a:solidFill>
                            <a:schemeClr val="accent6"/>
                          </a:solidFill>
                        </a:rPr>
                        <a:t>Family Planning</a:t>
                      </a:r>
                      <a:endParaRPr lang="en-US" sz="1800" dirty="0">
                        <a:solidFill>
                          <a:schemeClr val="accent6"/>
                        </a:solidFill>
                      </a:endParaRPr>
                    </a:p>
                  </a:txBody>
                  <a:tcPr marT="45724" marB="45724"/>
                </a:tc>
                <a:tc>
                  <a:txBody>
                    <a:bodyPr/>
                    <a:lstStyle/>
                    <a:p>
                      <a:r>
                        <a:rPr lang="en-US" sz="1800" dirty="0" smtClean="0">
                          <a:solidFill>
                            <a:schemeClr val="accent6"/>
                          </a:solidFill>
                        </a:rPr>
                        <a:t>Authorization for birth control services; authority</a:t>
                      </a:r>
                      <a:r>
                        <a:rPr lang="en-US" sz="1800" baseline="0" dirty="0" smtClean="0">
                          <a:solidFill>
                            <a:schemeClr val="accent6"/>
                          </a:solidFill>
                        </a:rPr>
                        <a:t> to provide prenatal/postnatal care to indigent mothers</a:t>
                      </a:r>
                      <a:endParaRPr lang="en-US" sz="1800" dirty="0">
                        <a:solidFill>
                          <a:schemeClr val="accent6"/>
                        </a:solidFill>
                      </a:endParaRPr>
                    </a:p>
                  </a:txBody>
                  <a:tcPr marT="45724" marB="45724"/>
                </a:tc>
              </a:tr>
              <a:tr h="698701">
                <a:tc>
                  <a:txBody>
                    <a:bodyPr/>
                    <a:lstStyle/>
                    <a:p>
                      <a:r>
                        <a:rPr lang="en-US" sz="1800" dirty="0" smtClean="0">
                          <a:solidFill>
                            <a:schemeClr val="accent6"/>
                          </a:solidFill>
                        </a:rPr>
                        <a:t>Fluoridation</a:t>
                      </a:r>
                      <a:r>
                        <a:rPr lang="en-US" sz="1800" baseline="0" dirty="0" smtClean="0">
                          <a:solidFill>
                            <a:schemeClr val="accent6"/>
                          </a:solidFill>
                        </a:rPr>
                        <a:t> of drinking water</a:t>
                      </a:r>
                      <a:endParaRPr lang="en-US" sz="1800" dirty="0">
                        <a:solidFill>
                          <a:schemeClr val="accent6"/>
                        </a:solidFill>
                      </a:endParaRPr>
                    </a:p>
                  </a:txBody>
                  <a:tcPr marT="45724" marB="45724"/>
                </a:tc>
                <a:tc>
                  <a:txBody>
                    <a:bodyPr/>
                    <a:lstStyle/>
                    <a:p>
                      <a:r>
                        <a:rPr lang="en-US" sz="1800" dirty="0" smtClean="0">
                          <a:solidFill>
                            <a:schemeClr val="accent6"/>
                          </a:solidFill>
                        </a:rPr>
                        <a:t>Laws</a:t>
                      </a:r>
                      <a:r>
                        <a:rPr lang="en-US" sz="1800" baseline="0" dirty="0" smtClean="0">
                          <a:solidFill>
                            <a:schemeClr val="accent6"/>
                          </a:solidFill>
                        </a:rPr>
                        <a:t>/ordinances authorizing drinking water fluoridation</a:t>
                      </a:r>
                      <a:endParaRPr lang="en-US" sz="1800" dirty="0">
                        <a:solidFill>
                          <a:schemeClr val="accent6"/>
                        </a:solidFill>
                      </a:endParaRPr>
                    </a:p>
                  </a:txBody>
                  <a:tcPr marT="45724" marB="45724"/>
                </a:tc>
              </a:tr>
              <a:tr h="1048052">
                <a:tc>
                  <a:txBody>
                    <a:bodyPr/>
                    <a:lstStyle/>
                    <a:p>
                      <a:r>
                        <a:rPr lang="en-US" sz="1800" dirty="0" smtClean="0">
                          <a:solidFill>
                            <a:schemeClr val="accent6"/>
                          </a:solidFill>
                        </a:rPr>
                        <a:t>Recognition of tobacco as a health hazard</a:t>
                      </a:r>
                      <a:endParaRPr lang="en-US" sz="1800" dirty="0">
                        <a:solidFill>
                          <a:schemeClr val="accent6"/>
                        </a:solidFill>
                      </a:endParaRPr>
                    </a:p>
                  </a:txBody>
                  <a:tcPr marT="45724" marB="45724"/>
                </a:tc>
                <a:tc>
                  <a:txBody>
                    <a:bodyPr/>
                    <a:lstStyle/>
                    <a:p>
                      <a:r>
                        <a:rPr lang="en-US" sz="1800" dirty="0" smtClean="0">
                          <a:solidFill>
                            <a:schemeClr val="accent6"/>
                          </a:solidFill>
                        </a:rPr>
                        <a:t>Excise</a:t>
                      </a:r>
                      <a:r>
                        <a:rPr lang="en-US" sz="1800" baseline="0" dirty="0" smtClean="0">
                          <a:solidFill>
                            <a:schemeClr val="accent6"/>
                          </a:solidFill>
                        </a:rPr>
                        <a:t> taxes; restriction on sale to minors; smoke free laws; education/information programs; lawsuits leading to settlement agreements</a:t>
                      </a:r>
                      <a:endParaRPr lang="en-US" sz="1800" dirty="0">
                        <a:solidFill>
                          <a:schemeClr val="accent6"/>
                        </a:solidFill>
                      </a:endParaRPr>
                    </a:p>
                  </a:txBody>
                  <a:tcPr marT="45724" marB="45724"/>
                </a:tc>
              </a:tr>
            </a:tbl>
          </a:graphicData>
        </a:graphic>
      </p:graphicFrame>
      <p:sp>
        <p:nvSpPr>
          <p:cNvPr id="11289" name="Rectangle 2"/>
          <p:cNvSpPr>
            <a:spLocks noGrp="1" noChangeArrowheads="1"/>
          </p:cNvSpPr>
          <p:nvPr>
            <p:ph type="title"/>
          </p:nvPr>
        </p:nvSpPr>
        <p:spPr>
          <a:xfrm>
            <a:off x="457020" y="76200"/>
            <a:ext cx="8229600" cy="792163"/>
          </a:xfrm>
        </p:spPr>
        <p:txBody>
          <a:bodyPr/>
          <a:lstStyle/>
          <a:p>
            <a:pPr eaLnBrk="1" hangingPunct="1"/>
            <a:r>
              <a:rPr lang="en-US" sz="2800" b="1" dirty="0" smtClean="0">
                <a:solidFill>
                  <a:srgbClr val="FFFF00"/>
                </a:solidFill>
                <a:latin typeface="Arial" pitchFamily="34" charset="0"/>
                <a:cs typeface="Arial" pitchFamily="34" charset="0"/>
              </a:rPr>
              <a:t>Law’s Paramount Role:</a:t>
            </a:r>
            <a:br>
              <a:rPr lang="en-US" sz="2800" b="1" dirty="0" smtClean="0">
                <a:solidFill>
                  <a:srgbClr val="FFFF00"/>
                </a:solidFill>
                <a:latin typeface="Arial" pitchFamily="34" charset="0"/>
                <a:cs typeface="Arial" pitchFamily="34" charset="0"/>
              </a:rPr>
            </a:br>
            <a:r>
              <a:rPr lang="en-US" sz="2800" b="1" dirty="0" smtClean="0">
                <a:solidFill>
                  <a:srgbClr val="FFFF00"/>
                </a:solidFill>
                <a:latin typeface="Arial" pitchFamily="34" charset="0"/>
                <a:cs typeface="Arial" pitchFamily="34" charset="0"/>
              </a:rPr>
              <a:t>10 Great Public Health Achievements, </a:t>
            </a:r>
            <a:br>
              <a:rPr lang="en-US" sz="2800" b="1" dirty="0" smtClean="0">
                <a:solidFill>
                  <a:srgbClr val="FFFF00"/>
                </a:solidFill>
                <a:latin typeface="Arial" pitchFamily="34" charset="0"/>
                <a:cs typeface="Arial" pitchFamily="34" charset="0"/>
              </a:rPr>
            </a:br>
            <a:r>
              <a:rPr lang="en-US" sz="2800" b="1" dirty="0" smtClean="0">
                <a:solidFill>
                  <a:srgbClr val="FFFF00"/>
                </a:solidFill>
                <a:latin typeface="Arial" pitchFamily="34" charset="0"/>
                <a:cs typeface="Arial" pitchFamily="34" charset="0"/>
              </a:rPr>
              <a:t>United States, 1900-1999*</a:t>
            </a:r>
            <a:br>
              <a:rPr lang="en-US" sz="2800" b="1" dirty="0" smtClean="0">
                <a:solidFill>
                  <a:srgbClr val="FFFF00"/>
                </a:solidFill>
                <a:latin typeface="Arial" pitchFamily="34" charset="0"/>
                <a:cs typeface="Arial" pitchFamily="34" charset="0"/>
              </a:rPr>
            </a:br>
            <a:endParaRPr lang="en-US" sz="2800" b="1" dirty="0" smtClean="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474628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360" y="533400"/>
            <a:ext cx="9143640" cy="1142640"/>
          </a:xfrm>
          <a:prstGeom prst="rect">
            <a:avLst/>
          </a:prstGeo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1">
              <a:buNone/>
            </a:pPr>
            <a:r>
              <a:rPr lang="en-US" sz="4800" b="1" dirty="0" smtClean="0">
                <a:solidFill>
                  <a:srgbClr val="FFFF00"/>
                </a:solidFill>
                <a:latin typeface="Arial" pitchFamily="34"/>
                <a:cs typeface="Arial" pitchFamily="34"/>
              </a:rPr>
              <a:t>Public Health Law</a:t>
            </a:r>
            <a:r>
              <a:rPr lang="en-US" sz="4000" b="1" dirty="0" smtClean="0">
                <a:solidFill>
                  <a:srgbClr val="FFFF00"/>
                </a:solidFill>
                <a:latin typeface="Arial" pitchFamily="34"/>
                <a:cs typeface="Arial" pitchFamily="34"/>
              </a:rPr>
              <a:t/>
            </a:r>
            <a:br>
              <a:rPr lang="en-US" sz="4000" b="1" dirty="0" smtClean="0">
                <a:solidFill>
                  <a:srgbClr val="FFFF00"/>
                </a:solidFill>
                <a:latin typeface="Arial" pitchFamily="34"/>
                <a:cs typeface="Arial" pitchFamily="34"/>
              </a:rPr>
            </a:br>
            <a:endParaRPr lang="en-US" sz="4000" b="1" dirty="0">
              <a:solidFill>
                <a:srgbClr val="FFFF00"/>
              </a:solidFill>
              <a:latin typeface="Arial" pitchFamily="34"/>
              <a:cs typeface="Arial" pitchFamily="34"/>
            </a:endParaRPr>
          </a:p>
        </p:txBody>
      </p:sp>
      <p:sp>
        <p:nvSpPr>
          <p:cNvPr id="7" name="Rectangle 6"/>
          <p:cNvSpPr/>
          <p:nvPr/>
        </p:nvSpPr>
        <p:spPr>
          <a:xfrm>
            <a:off x="583560" y="2799907"/>
            <a:ext cx="7976877" cy="2585323"/>
          </a:xfrm>
          <a:prstGeom prst="rect">
            <a:avLst/>
          </a:prstGeom>
        </p:spPr>
        <p:txBody>
          <a:bodyPr wrap="square">
            <a:spAutoFit/>
          </a:bodyPr>
          <a:lstStyle/>
          <a:p>
            <a:pPr algn="ctr">
              <a:buClr>
                <a:srgbClr val="FF0066"/>
              </a:buClr>
            </a:pPr>
            <a:r>
              <a:rPr lang="en-US" sz="5400" dirty="0" smtClean="0">
                <a:solidFill>
                  <a:srgbClr val="FFFF00"/>
                </a:solidFill>
              </a:rPr>
              <a:t>Key Definitions </a:t>
            </a:r>
          </a:p>
          <a:p>
            <a:pPr algn="ctr">
              <a:buClr>
                <a:srgbClr val="FF0066"/>
              </a:buClr>
            </a:pPr>
            <a:r>
              <a:rPr lang="en-US" sz="5400" dirty="0" smtClean="0">
                <a:solidFill>
                  <a:srgbClr val="FFFF00"/>
                </a:solidFill>
              </a:rPr>
              <a:t>and </a:t>
            </a:r>
          </a:p>
          <a:p>
            <a:pPr algn="ctr">
              <a:buClr>
                <a:srgbClr val="FF0066"/>
              </a:buClr>
            </a:pPr>
            <a:r>
              <a:rPr lang="en-US" sz="5400" dirty="0" smtClean="0">
                <a:solidFill>
                  <a:srgbClr val="FFFF00"/>
                </a:solidFill>
              </a:rPr>
              <a:t>Concepts </a:t>
            </a:r>
            <a:endParaRPr lang="en-US" sz="5400" dirty="0">
              <a:solidFill>
                <a:srgbClr val="FFFF00"/>
              </a:solidFill>
            </a:endParaRPr>
          </a:p>
        </p:txBody>
      </p:sp>
      <p:sp>
        <p:nvSpPr>
          <p:cNvPr id="5" name="Line 4"/>
          <p:cNvSpPr>
            <a:spLocks noChangeShapeType="1"/>
          </p:cNvSpPr>
          <p:nvPr/>
        </p:nvSpPr>
        <p:spPr bwMode="auto">
          <a:xfrm>
            <a:off x="380999" y="1676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272885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360" y="533400"/>
            <a:ext cx="9143640" cy="1142640"/>
          </a:xfrm>
          <a:prstGeom prst="rect">
            <a:avLst/>
          </a:prstGeo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1">
              <a:buNone/>
            </a:pPr>
            <a:r>
              <a:rPr lang="en-US" sz="4000" b="1" dirty="0" smtClean="0">
                <a:solidFill>
                  <a:srgbClr val="FFFF00"/>
                </a:solidFill>
                <a:latin typeface="Arial" pitchFamily="34"/>
                <a:cs typeface="Arial" pitchFamily="34"/>
              </a:rPr>
              <a:t>Definitions: </a:t>
            </a:r>
            <a:r>
              <a:rPr lang="en-US" sz="4000" b="1" i="1" dirty="0" smtClean="0">
                <a:solidFill>
                  <a:srgbClr val="FFFF00"/>
                </a:solidFill>
                <a:latin typeface="Arial" pitchFamily="34"/>
                <a:cs typeface="Arial" pitchFamily="34"/>
              </a:rPr>
              <a:t>Law</a:t>
            </a:r>
            <a:r>
              <a:rPr lang="en-US" b="1" dirty="0">
                <a:solidFill>
                  <a:srgbClr val="FFFF00"/>
                </a:solidFill>
                <a:latin typeface="Arial" pitchFamily="34"/>
                <a:cs typeface="Arial" pitchFamily="34"/>
              </a:rPr>
              <a:t/>
            </a:r>
            <a:br>
              <a:rPr lang="en-US" b="1" dirty="0">
                <a:solidFill>
                  <a:srgbClr val="FFFF00"/>
                </a:solidFill>
                <a:latin typeface="Arial" pitchFamily="34"/>
                <a:cs typeface="Arial" pitchFamily="34"/>
              </a:rPr>
            </a:br>
            <a:r>
              <a:rPr lang="en-US" sz="4000" b="1" dirty="0" smtClean="0">
                <a:solidFill>
                  <a:srgbClr val="FFFF00"/>
                </a:solidFill>
                <a:latin typeface="Arial" pitchFamily="34"/>
                <a:cs typeface="Arial" pitchFamily="34"/>
              </a:rPr>
              <a:t/>
            </a:r>
            <a:br>
              <a:rPr lang="en-US" sz="4000" b="1" dirty="0" smtClean="0">
                <a:solidFill>
                  <a:srgbClr val="FFFF00"/>
                </a:solidFill>
                <a:latin typeface="Arial" pitchFamily="34"/>
                <a:cs typeface="Arial" pitchFamily="34"/>
              </a:rPr>
            </a:br>
            <a:endParaRPr lang="en-US" sz="4000" b="1" dirty="0">
              <a:solidFill>
                <a:srgbClr val="FFFF00"/>
              </a:solidFill>
              <a:latin typeface="Arial" pitchFamily="34"/>
              <a:cs typeface="Arial" pitchFamily="34"/>
            </a:endParaRPr>
          </a:p>
        </p:txBody>
      </p:sp>
      <p:sp>
        <p:nvSpPr>
          <p:cNvPr id="7" name="Rectangle 6"/>
          <p:cNvSpPr/>
          <p:nvPr/>
        </p:nvSpPr>
        <p:spPr>
          <a:xfrm>
            <a:off x="583380" y="1447800"/>
            <a:ext cx="7976877" cy="3970318"/>
          </a:xfrm>
          <a:prstGeom prst="rect">
            <a:avLst/>
          </a:prstGeom>
        </p:spPr>
        <p:txBody>
          <a:bodyPr wrap="square">
            <a:spAutoFit/>
          </a:bodyPr>
          <a:lstStyle/>
          <a:p>
            <a:pPr marL="571500" indent="-571500">
              <a:buClr>
                <a:srgbClr val="FF0066"/>
              </a:buClr>
              <a:buFont typeface="Arial" pitchFamily="34" charset="0"/>
              <a:buChar char="•"/>
            </a:pPr>
            <a:r>
              <a:rPr lang="en-US" sz="2800" dirty="0" smtClean="0">
                <a:solidFill>
                  <a:schemeClr val="bg2"/>
                </a:solidFill>
              </a:rPr>
              <a:t>Law has many definitions</a:t>
            </a:r>
          </a:p>
          <a:p>
            <a:pPr marL="1028700" lvl="1" indent="-571500">
              <a:buClr>
                <a:srgbClr val="FF0066"/>
              </a:buClr>
              <a:buFont typeface="Arial" pitchFamily="34" charset="0"/>
              <a:buChar char="–"/>
            </a:pPr>
            <a:r>
              <a:rPr lang="en-US" sz="2800" dirty="0" smtClean="0">
                <a:solidFill>
                  <a:schemeClr val="bg2"/>
                </a:solidFill>
              </a:rPr>
              <a:t>Rules that are subject to the enforcement power of a government entity. </a:t>
            </a:r>
          </a:p>
          <a:p>
            <a:pPr marL="1028700" lvl="1" indent="-571500">
              <a:buClr>
                <a:srgbClr val="FF0066"/>
              </a:buClr>
              <a:buFont typeface="Arial" pitchFamily="34" charset="0"/>
              <a:buChar char="–"/>
            </a:pPr>
            <a:r>
              <a:rPr lang="en-US" sz="2800" dirty="0" smtClean="0">
                <a:solidFill>
                  <a:schemeClr val="bg2"/>
                </a:solidFill>
              </a:rPr>
              <a:t>The structures, norms, and rules that a society uses to resolve disputes, govern itself, and order the relations between members of the society.</a:t>
            </a:r>
          </a:p>
          <a:p>
            <a:pPr marL="1028700" lvl="1" indent="-571500">
              <a:buClr>
                <a:srgbClr val="FF0066"/>
              </a:buClr>
              <a:buFont typeface="Arial" pitchFamily="34" charset="0"/>
              <a:buChar char="–"/>
            </a:pPr>
            <a:r>
              <a:rPr lang="en-US" sz="2800" dirty="0" smtClean="0">
                <a:solidFill>
                  <a:schemeClr val="bg2"/>
                </a:solidFill>
              </a:rPr>
              <a:t>“The enterprise of subjecting human conduct to the governance of rules.” </a:t>
            </a:r>
            <a:endParaRPr lang="en-US" sz="2800" dirty="0">
              <a:solidFill>
                <a:schemeClr val="bg2"/>
              </a:solidFill>
            </a:endParaRPr>
          </a:p>
        </p:txBody>
      </p:sp>
      <p:sp>
        <p:nvSpPr>
          <p:cNvPr id="5" name="Line 4"/>
          <p:cNvSpPr>
            <a:spLocks noChangeShapeType="1"/>
          </p:cNvSpPr>
          <p:nvPr/>
        </p:nvSpPr>
        <p:spPr bwMode="auto">
          <a:xfrm>
            <a:off x="380999" y="13716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9740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12032" y="457560"/>
            <a:ext cx="9143640" cy="1142640"/>
          </a:xfrm>
          <a:prstGeom prst="rect">
            <a:avLst/>
          </a:prstGeo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1">
              <a:buNone/>
            </a:pPr>
            <a:r>
              <a:rPr lang="en-US" sz="3600" b="1" dirty="0" smtClean="0">
                <a:solidFill>
                  <a:srgbClr val="FFFF00"/>
                </a:solidFill>
                <a:latin typeface="Arial" pitchFamily="34"/>
                <a:cs typeface="Arial" pitchFamily="34"/>
              </a:rPr>
              <a:t>Definitions:</a:t>
            </a:r>
            <a:r>
              <a:rPr lang="en-US" sz="3600" b="1" dirty="0">
                <a:solidFill>
                  <a:srgbClr val="FFFF00"/>
                </a:solidFill>
                <a:latin typeface="Arial" pitchFamily="34"/>
                <a:cs typeface="Arial" pitchFamily="34"/>
              </a:rPr>
              <a:t/>
            </a:r>
            <a:br>
              <a:rPr lang="en-US" sz="3600" b="1" dirty="0">
                <a:solidFill>
                  <a:srgbClr val="FFFF00"/>
                </a:solidFill>
                <a:latin typeface="Arial" pitchFamily="34"/>
                <a:cs typeface="Arial" pitchFamily="34"/>
              </a:rPr>
            </a:br>
            <a:r>
              <a:rPr lang="en-US" sz="3600" b="1" dirty="0" smtClean="0">
                <a:solidFill>
                  <a:srgbClr val="FFFF00"/>
                </a:solidFill>
                <a:latin typeface="Arial" pitchFamily="34"/>
                <a:cs typeface="Arial" pitchFamily="34"/>
              </a:rPr>
              <a:t>Public Health Laws</a:t>
            </a:r>
            <a:r>
              <a:rPr lang="en-US" sz="4000" b="1" dirty="0">
                <a:solidFill>
                  <a:srgbClr val="FFFF00"/>
                </a:solidFill>
                <a:latin typeface="Arial" pitchFamily="34"/>
                <a:cs typeface="Arial" pitchFamily="34"/>
              </a:rPr>
              <a:t/>
            </a:r>
            <a:br>
              <a:rPr lang="en-US" sz="4000" b="1" dirty="0">
                <a:solidFill>
                  <a:srgbClr val="FFFF00"/>
                </a:solidFill>
                <a:latin typeface="Arial" pitchFamily="34"/>
                <a:cs typeface="Arial" pitchFamily="34"/>
              </a:rPr>
            </a:br>
            <a:r>
              <a:rPr lang="en-US" sz="4000" dirty="0" smtClean="0">
                <a:solidFill>
                  <a:srgbClr val="FFFF00"/>
                </a:solidFill>
                <a:latin typeface="Arial" pitchFamily="34"/>
                <a:cs typeface="Arial" pitchFamily="34"/>
              </a:rPr>
              <a:t/>
            </a:r>
            <a:br>
              <a:rPr lang="en-US" sz="4000" dirty="0" smtClean="0">
                <a:solidFill>
                  <a:srgbClr val="FFFF00"/>
                </a:solidFill>
                <a:latin typeface="Arial" pitchFamily="34"/>
                <a:cs typeface="Arial" pitchFamily="34"/>
              </a:rPr>
            </a:br>
            <a:endParaRPr lang="en-US" sz="4000" dirty="0">
              <a:solidFill>
                <a:srgbClr val="FFFF00"/>
              </a:solidFill>
              <a:latin typeface="Arial" pitchFamily="34"/>
              <a:cs typeface="Arial" pitchFamily="34"/>
            </a:endParaRPr>
          </a:p>
        </p:txBody>
      </p:sp>
      <p:sp>
        <p:nvSpPr>
          <p:cNvPr id="5" name="Rectangle 3"/>
          <p:cNvSpPr txBox="1">
            <a:spLocks noChangeArrowheads="1"/>
          </p:cNvSpPr>
          <p:nvPr/>
        </p:nvSpPr>
        <p:spPr>
          <a:xfrm>
            <a:off x="4114800" y="1828800"/>
            <a:ext cx="4699000" cy="43434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Any laws or regulations that have important consequences for the health of defined populations</a:t>
            </a:r>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Not limited to laws related to “the official health department”</a:t>
            </a:r>
          </a:p>
          <a:p>
            <a:pPr lvl="1" eaLnBrk="1" hangingPunct="1"/>
            <a:endParaRPr lang="en-US" sz="2400" dirty="0" smtClean="0"/>
          </a:p>
          <a:p>
            <a:pPr eaLnBrk="1" hangingPunct="1"/>
            <a:endParaRPr lang="en-US" sz="2400" dirty="0" smtClean="0"/>
          </a:p>
        </p:txBody>
      </p:sp>
      <p:pic>
        <p:nvPicPr>
          <p:cNvPr id="6" name="Picture 2" descr="twip_2001_1101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2455111"/>
            <a:ext cx="34480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
          <p:cNvSpPr>
            <a:spLocks noChangeShapeType="1"/>
          </p:cNvSpPr>
          <p:nvPr/>
        </p:nvSpPr>
        <p:spPr bwMode="auto">
          <a:xfrm>
            <a:off x="380999" y="1676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9269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457200" y="1524000"/>
            <a:ext cx="8229600" cy="4649788"/>
          </a:xfrm>
          <a:prstGeom prst="rect">
            <a:avLst/>
          </a:prstGeom>
        </p:spPr>
        <p:txBody>
          <a:bodyPr/>
          <a:lstStyle/>
          <a:p>
            <a:pPr eaLnBrk="1" hangingPunct="1">
              <a:lnSpc>
                <a:spcPct val="90000"/>
              </a:lnSpc>
              <a:spcAft>
                <a:spcPct val="10000"/>
              </a:spcAft>
              <a:buFontTx/>
              <a:buNone/>
            </a:pPr>
            <a:r>
              <a:rPr lang="en-US" sz="3200" dirty="0" smtClean="0">
                <a:solidFill>
                  <a:schemeClr val="bg2"/>
                </a:solidFill>
                <a:latin typeface="Arial" pitchFamily="34" charset="0"/>
                <a:cs typeface="Arial" pitchFamily="34" charset="0"/>
              </a:rPr>
              <a:t>One suggested definition:</a:t>
            </a:r>
          </a:p>
          <a:p>
            <a:pPr eaLnBrk="1" hangingPunct="1">
              <a:lnSpc>
                <a:spcPct val="90000"/>
              </a:lnSpc>
              <a:buFontTx/>
              <a:buNone/>
            </a:pPr>
            <a:r>
              <a:rPr lang="en-US" sz="3200" dirty="0" smtClean="0">
                <a:solidFill>
                  <a:schemeClr val="bg2"/>
                </a:solidFill>
                <a:latin typeface="Arial" pitchFamily="34" charset="0"/>
                <a:cs typeface="Arial" pitchFamily="34" charset="0"/>
              </a:rPr>
              <a:t>	“The </a:t>
            </a:r>
            <a:r>
              <a:rPr lang="en-US" sz="3200" u="sng" dirty="0" smtClean="0">
                <a:solidFill>
                  <a:schemeClr val="bg2"/>
                </a:solidFill>
                <a:latin typeface="Arial" pitchFamily="34" charset="0"/>
                <a:cs typeface="Arial" pitchFamily="34" charset="0"/>
              </a:rPr>
              <a:t>legal powers and duties of the state</a:t>
            </a:r>
            <a:r>
              <a:rPr lang="en-US" sz="3200" dirty="0" smtClean="0">
                <a:solidFill>
                  <a:schemeClr val="bg2"/>
                </a:solidFill>
                <a:latin typeface="Arial" pitchFamily="34" charset="0"/>
                <a:cs typeface="Arial" pitchFamily="34" charset="0"/>
              </a:rPr>
              <a:t> to assure the conditions for people to be healthy, and the </a:t>
            </a:r>
            <a:r>
              <a:rPr lang="en-US" sz="3200" u="sng" dirty="0" smtClean="0">
                <a:solidFill>
                  <a:schemeClr val="bg2"/>
                </a:solidFill>
                <a:latin typeface="Arial" pitchFamily="34" charset="0"/>
                <a:cs typeface="Arial" pitchFamily="34" charset="0"/>
              </a:rPr>
              <a:t>limitations on the power of the state</a:t>
            </a:r>
            <a:r>
              <a:rPr lang="en-US" sz="3200" dirty="0" smtClean="0">
                <a:solidFill>
                  <a:schemeClr val="bg2"/>
                </a:solidFill>
                <a:latin typeface="Arial" pitchFamily="34" charset="0"/>
                <a:cs typeface="Arial" pitchFamily="34" charset="0"/>
              </a:rPr>
              <a:t> to constrain the autonomy, privacy, liberty, proprietary, or other legally protected interests of individuals for the protection or promotion of community health.”* </a:t>
            </a:r>
          </a:p>
          <a:p>
            <a:pPr eaLnBrk="1" hangingPunct="1">
              <a:lnSpc>
                <a:spcPct val="90000"/>
              </a:lnSpc>
              <a:buFontTx/>
              <a:buNone/>
            </a:pPr>
            <a:endParaRPr lang="en-US" sz="2800" dirty="0" smtClean="0"/>
          </a:p>
          <a:p>
            <a:pPr eaLnBrk="1" hangingPunct="1">
              <a:lnSpc>
                <a:spcPct val="90000"/>
              </a:lnSpc>
              <a:buFontTx/>
              <a:buNone/>
            </a:pPr>
            <a:endParaRPr lang="en-US" sz="2800" i="1" dirty="0" smtClean="0"/>
          </a:p>
          <a:p>
            <a:pPr eaLnBrk="1" hangingPunct="1">
              <a:lnSpc>
                <a:spcPct val="90000"/>
              </a:lnSpc>
              <a:buFontTx/>
              <a:buNone/>
            </a:pPr>
            <a:endParaRPr lang="en-US" dirty="0" smtClean="0"/>
          </a:p>
        </p:txBody>
      </p:sp>
      <p:sp>
        <p:nvSpPr>
          <p:cNvPr id="6147" name="Rectangle 2"/>
          <p:cNvSpPr>
            <a:spLocks noChangeArrowheads="1"/>
          </p:cNvSpPr>
          <p:nvPr/>
        </p:nvSpPr>
        <p:spPr bwMode="auto">
          <a:xfrm>
            <a:off x="762000" y="38100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buNone/>
            </a:pPr>
            <a:r>
              <a:rPr lang="en-US" sz="4400" b="1" i="0" dirty="0">
                <a:solidFill>
                  <a:srgbClr val="FFFF00"/>
                </a:solidFill>
                <a:latin typeface="Arial" pitchFamily="34" charset="0"/>
                <a:cs typeface="Arial" pitchFamily="34" charset="0"/>
              </a:rPr>
              <a:t>Public Health Laws</a:t>
            </a:r>
          </a:p>
        </p:txBody>
      </p:sp>
      <p:sp>
        <p:nvSpPr>
          <p:cNvPr id="6" name="Line 4"/>
          <p:cNvSpPr>
            <a:spLocks noChangeShapeType="1"/>
          </p:cNvSpPr>
          <p:nvPr/>
        </p:nvSpPr>
        <p:spPr bwMode="auto">
          <a:xfrm>
            <a:off x="381000" y="13716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070919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020" y="381000"/>
            <a:ext cx="8229600" cy="1143000"/>
          </a:xfrm>
        </p:spPr>
        <p:txBody>
          <a:bodyPr/>
          <a:lstStyle/>
          <a:p>
            <a:pPr eaLnBrk="1" hangingPunct="1"/>
            <a:r>
              <a:rPr lang="en-US" b="1" dirty="0" smtClean="0">
                <a:solidFill>
                  <a:srgbClr val="FFFF00"/>
                </a:solidFill>
                <a:latin typeface="Arial" pitchFamily="34" charset="0"/>
                <a:cs typeface="Arial" pitchFamily="34" charset="0"/>
              </a:rPr>
              <a:t>Public Health Laws</a:t>
            </a:r>
          </a:p>
        </p:txBody>
      </p:sp>
      <p:sp>
        <p:nvSpPr>
          <p:cNvPr id="8195" name="Content Placeholder 2"/>
          <p:cNvSpPr>
            <a:spLocks noGrp="1"/>
          </p:cNvSpPr>
          <p:nvPr>
            <p:ph idx="1"/>
          </p:nvPr>
        </p:nvSpPr>
        <p:spPr>
          <a:xfrm>
            <a:off x="304800" y="1371600"/>
            <a:ext cx="8229600" cy="5486400"/>
          </a:xfrm>
        </p:spPr>
        <p:txBody>
          <a:bodyPr/>
          <a:lstStyle/>
          <a:p>
            <a:pPr eaLnBrk="1" hangingPunct="1"/>
            <a:r>
              <a:rPr lang="en-US" sz="2800" dirty="0" smtClean="0">
                <a:solidFill>
                  <a:schemeClr val="bg2"/>
                </a:solidFill>
                <a:latin typeface="Arial" pitchFamily="34" charset="0"/>
                <a:cs typeface="Arial" pitchFamily="34" charset="0"/>
              </a:rPr>
              <a:t>Some examples of how public health laws work:</a:t>
            </a:r>
          </a:p>
          <a:p>
            <a:pPr lvl="1" eaLnBrk="1" hangingPunct="1"/>
            <a:r>
              <a:rPr lang="en-US" sz="2400" dirty="0" smtClean="0">
                <a:solidFill>
                  <a:schemeClr val="bg2"/>
                </a:solidFill>
                <a:latin typeface="Arial" pitchFamily="34" charset="0"/>
                <a:cs typeface="Arial" pitchFamily="34" charset="0"/>
              </a:rPr>
              <a:t>Change the physical environment</a:t>
            </a:r>
          </a:p>
          <a:p>
            <a:pPr lvl="2" eaLnBrk="1" hangingPunct="1"/>
            <a:r>
              <a:rPr lang="en-US" sz="2000" dirty="0" smtClean="0">
                <a:solidFill>
                  <a:schemeClr val="bg2"/>
                </a:solidFill>
                <a:latin typeface="Arial" pitchFamily="34" charset="0"/>
                <a:cs typeface="Arial" pitchFamily="34" charset="0"/>
              </a:rPr>
              <a:t>Examples: Fluoridation of water; zoning of certain areas as residential v. industrial, building codes requiring smoke alarms</a:t>
            </a:r>
          </a:p>
          <a:p>
            <a:pPr lvl="1" eaLnBrk="1" hangingPunct="1"/>
            <a:r>
              <a:rPr lang="en-US" sz="2400" dirty="0" smtClean="0">
                <a:solidFill>
                  <a:schemeClr val="bg2"/>
                </a:solidFill>
                <a:latin typeface="Arial" pitchFamily="34" charset="0"/>
                <a:cs typeface="Arial" pitchFamily="34" charset="0"/>
              </a:rPr>
              <a:t>Penalize risky behavior</a:t>
            </a:r>
          </a:p>
          <a:p>
            <a:pPr lvl="2" eaLnBrk="1" hangingPunct="1"/>
            <a:r>
              <a:rPr lang="en-US" sz="2000" dirty="0" smtClean="0">
                <a:solidFill>
                  <a:schemeClr val="bg2"/>
                </a:solidFill>
                <a:latin typeface="Arial" pitchFamily="34" charset="0"/>
                <a:cs typeface="Arial" pitchFamily="34" charset="0"/>
              </a:rPr>
              <a:t>Examples: Tickets for not wearing seatbelts; fines for polluting</a:t>
            </a:r>
          </a:p>
          <a:p>
            <a:pPr lvl="1" eaLnBrk="1" hangingPunct="1"/>
            <a:r>
              <a:rPr lang="en-US" sz="2400" dirty="0" smtClean="0">
                <a:solidFill>
                  <a:schemeClr val="bg2"/>
                </a:solidFill>
                <a:latin typeface="Arial" pitchFamily="34" charset="0"/>
                <a:cs typeface="Arial" pitchFamily="34" charset="0"/>
              </a:rPr>
              <a:t>Alter the informational environment</a:t>
            </a:r>
          </a:p>
          <a:p>
            <a:pPr lvl="2" eaLnBrk="1" hangingPunct="1"/>
            <a:r>
              <a:rPr lang="en-US" sz="2000" dirty="0" smtClean="0">
                <a:solidFill>
                  <a:schemeClr val="bg2"/>
                </a:solidFill>
                <a:latin typeface="Arial" pitchFamily="34" charset="0"/>
                <a:cs typeface="Arial" pitchFamily="34" charset="0"/>
              </a:rPr>
              <a:t>Examples: Violence or drug prevention programs in schools; food labeling; regulation of advertising of cigarettes or alcohol</a:t>
            </a:r>
          </a:p>
          <a:p>
            <a:pPr lvl="2" eaLnBrk="1" hangingPunct="1">
              <a:buFontTx/>
              <a:buNone/>
            </a:pPr>
            <a:endParaRPr lang="en-US" sz="2000" dirty="0" smtClean="0"/>
          </a:p>
        </p:txBody>
      </p:sp>
      <p:sp>
        <p:nvSpPr>
          <p:cNvPr id="6" name="Line 4"/>
          <p:cNvSpPr>
            <a:spLocks noChangeShapeType="1"/>
          </p:cNvSpPr>
          <p:nvPr/>
        </p:nvSpPr>
        <p:spPr bwMode="auto">
          <a:xfrm>
            <a:off x="380999" y="1295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4031317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b="1" dirty="0" smtClean="0">
                <a:solidFill>
                  <a:srgbClr val="FFFF00"/>
                </a:solidFill>
                <a:latin typeface="Arial" pitchFamily="34" charset="0"/>
                <a:cs typeface="Arial" pitchFamily="34" charset="0"/>
              </a:rPr>
              <a:t>Public Health Law</a:t>
            </a:r>
          </a:p>
        </p:txBody>
      </p:sp>
      <p:grpSp>
        <p:nvGrpSpPr>
          <p:cNvPr id="12292" name="Group 8"/>
          <p:cNvGrpSpPr>
            <a:grpSpLocks/>
          </p:cNvGrpSpPr>
          <p:nvPr/>
        </p:nvGrpSpPr>
        <p:grpSpPr bwMode="auto">
          <a:xfrm>
            <a:off x="4114800" y="2209800"/>
            <a:ext cx="4191000" cy="3767138"/>
            <a:chOff x="1536" y="912"/>
            <a:chExt cx="2688" cy="2592"/>
          </a:xfrm>
        </p:grpSpPr>
        <p:sp>
          <p:nvSpPr>
            <p:cNvPr id="12352" name="AutoShape 9"/>
            <p:cNvSpPr>
              <a:spLocks noChangeArrowheads="1"/>
            </p:cNvSpPr>
            <p:nvPr/>
          </p:nvSpPr>
          <p:spPr bwMode="auto">
            <a:xfrm>
              <a:off x="3552" y="1440"/>
              <a:ext cx="384" cy="2064"/>
            </a:xfrm>
            <a:prstGeom prst="can">
              <a:avLst>
                <a:gd name="adj" fmla="val 105459"/>
              </a:avLst>
            </a:prstGeom>
            <a:gradFill rotWithShape="1">
              <a:gsLst>
                <a:gs pos="0">
                  <a:srgbClr val="CC9900"/>
                </a:gs>
                <a:gs pos="100000">
                  <a:srgbClr val="5E47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b="1">
                <a:solidFill>
                  <a:schemeClr val="bg1"/>
                </a:solidFill>
                <a:latin typeface="Arial Narrow" pitchFamily="34" charset="0"/>
              </a:endParaRPr>
            </a:p>
          </p:txBody>
        </p:sp>
        <p:sp>
          <p:nvSpPr>
            <p:cNvPr id="12353" name="AutoShape 10"/>
            <p:cNvSpPr>
              <a:spLocks noChangeArrowheads="1"/>
            </p:cNvSpPr>
            <p:nvPr/>
          </p:nvSpPr>
          <p:spPr bwMode="auto">
            <a:xfrm>
              <a:off x="2688" y="1104"/>
              <a:ext cx="384" cy="1968"/>
            </a:xfrm>
            <a:prstGeom prst="can">
              <a:avLst>
                <a:gd name="adj" fmla="val 100554"/>
              </a:avLst>
            </a:prstGeom>
            <a:gradFill rotWithShape="1">
              <a:gsLst>
                <a:gs pos="0">
                  <a:srgbClr val="CC9900"/>
                </a:gs>
                <a:gs pos="100000">
                  <a:srgbClr val="5E47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54" name="AutoShape 11"/>
            <p:cNvSpPr>
              <a:spLocks noChangeArrowheads="1"/>
            </p:cNvSpPr>
            <p:nvPr/>
          </p:nvSpPr>
          <p:spPr bwMode="auto">
            <a:xfrm>
              <a:off x="1776" y="1488"/>
              <a:ext cx="384" cy="1968"/>
            </a:xfrm>
            <a:prstGeom prst="can">
              <a:avLst>
                <a:gd name="adj" fmla="val 100554"/>
              </a:avLst>
            </a:prstGeom>
            <a:gradFill rotWithShape="1">
              <a:gsLst>
                <a:gs pos="0">
                  <a:srgbClr val="CC9900"/>
                </a:gs>
                <a:gs pos="100000">
                  <a:srgbClr val="5E47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55" name="Oval 12"/>
            <p:cNvSpPr>
              <a:spLocks noChangeArrowheads="1"/>
            </p:cNvSpPr>
            <p:nvPr/>
          </p:nvSpPr>
          <p:spPr bwMode="auto">
            <a:xfrm>
              <a:off x="1536" y="912"/>
              <a:ext cx="2688" cy="960"/>
            </a:xfrm>
            <a:prstGeom prst="ellipse">
              <a:avLst/>
            </a:prstGeom>
            <a:solidFill>
              <a:srgbClr val="CC9900"/>
            </a:solidFill>
            <a:ln w="9525">
              <a:round/>
              <a:headEnd/>
              <a:tailEnd/>
            </a:ln>
            <a:scene3d>
              <a:camera prst="legacyPerspectiveFront">
                <a:rot lat="19199990" lon="0" rev="0"/>
              </a:camera>
              <a:lightRig rig="legacyFlat2" dir="t"/>
            </a:scene3d>
            <a:sp3d extrusionH="608000" prstMaterial="legacyMatte">
              <a:bevelT w="13500" h="13500" prst="angle"/>
              <a:bevelB w="13500" h="13500" prst="angle"/>
              <a:extrusionClr>
                <a:srgbClr val="CC9900"/>
              </a:extrusionClr>
            </a:sp3d>
          </p:spPr>
          <p:txBody>
            <a:bodyPr wrap="none" anchor="ctr">
              <a:flatTx/>
            </a:bodyPr>
            <a:lstStyle/>
            <a:p>
              <a:endParaRPr lang="en-US"/>
            </a:p>
          </p:txBody>
        </p:sp>
        <p:sp>
          <p:nvSpPr>
            <p:cNvPr id="165901" name="Text Box 13"/>
            <p:cNvSpPr txBox="1">
              <a:spLocks noChangeArrowheads="1"/>
            </p:cNvSpPr>
            <p:nvPr/>
          </p:nvSpPr>
          <p:spPr bwMode="auto">
            <a:xfrm>
              <a:off x="1829" y="2013"/>
              <a:ext cx="293" cy="80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ts val="0"/>
                </a:spcBef>
                <a:buFontTx/>
                <a:buNone/>
                <a:defRPr/>
              </a:pPr>
              <a:r>
                <a:rPr lang="en-US" sz="1400" b="1" dirty="0">
                  <a:solidFill>
                    <a:schemeClr val="bg1"/>
                  </a:solidFill>
                  <a:latin typeface="Arial" pitchFamily="34" charset="0"/>
                </a:rPr>
                <a:t>S</a:t>
              </a:r>
            </a:p>
            <a:p>
              <a:pPr>
                <a:spcBef>
                  <a:spcPts val="0"/>
                </a:spcBef>
                <a:buFontTx/>
                <a:buNone/>
                <a:defRPr/>
              </a:pPr>
              <a:r>
                <a:rPr lang="en-US" sz="1400" b="1" dirty="0">
                  <a:solidFill>
                    <a:schemeClr val="bg1"/>
                  </a:solidFill>
                  <a:latin typeface="Arial" pitchFamily="34" charset="0"/>
                </a:rPr>
                <a:t>T</a:t>
              </a:r>
            </a:p>
            <a:p>
              <a:pPr>
                <a:spcBef>
                  <a:spcPts val="0"/>
                </a:spcBef>
                <a:buFontTx/>
                <a:buNone/>
                <a:defRPr/>
              </a:pPr>
              <a:r>
                <a:rPr lang="en-US" sz="1400" b="1" dirty="0">
                  <a:solidFill>
                    <a:schemeClr val="bg1"/>
                  </a:solidFill>
                  <a:latin typeface="Arial" pitchFamily="34" charset="0"/>
                </a:rPr>
                <a:t>A</a:t>
              </a:r>
            </a:p>
            <a:p>
              <a:pPr>
                <a:spcBef>
                  <a:spcPts val="0"/>
                </a:spcBef>
                <a:buFontTx/>
                <a:buNone/>
                <a:defRPr/>
              </a:pPr>
              <a:r>
                <a:rPr lang="en-US" sz="1400" b="1" dirty="0">
                  <a:solidFill>
                    <a:schemeClr val="bg1"/>
                  </a:solidFill>
                  <a:latin typeface="Arial" pitchFamily="34" charset="0"/>
                </a:rPr>
                <a:t>T</a:t>
              </a:r>
            </a:p>
            <a:p>
              <a:pPr>
                <a:spcBef>
                  <a:spcPts val="0"/>
                </a:spcBef>
                <a:buFontTx/>
                <a:buNone/>
                <a:defRPr/>
              </a:pPr>
              <a:r>
                <a:rPr lang="en-US" sz="1400" b="1" dirty="0">
                  <a:solidFill>
                    <a:schemeClr val="bg1"/>
                  </a:solidFill>
                  <a:latin typeface="Arial" pitchFamily="34" charset="0"/>
                </a:rPr>
                <a:t>E</a:t>
              </a:r>
            </a:p>
          </p:txBody>
        </p:sp>
        <p:sp>
          <p:nvSpPr>
            <p:cNvPr id="165902" name="Rectangle 14"/>
            <p:cNvSpPr>
              <a:spLocks noChangeArrowheads="1"/>
            </p:cNvSpPr>
            <p:nvPr/>
          </p:nvSpPr>
          <p:spPr bwMode="auto">
            <a:xfrm>
              <a:off x="2784" y="2016"/>
              <a:ext cx="144" cy="805"/>
            </a:xfrm>
            <a:prstGeom prst="rect">
              <a:avLst/>
            </a:prstGeom>
            <a:noFill/>
            <a:ln w="9525">
              <a:noFill/>
              <a:miter lim="800000"/>
              <a:headEnd/>
              <a:tailEnd/>
            </a:ln>
            <a:effectLst>
              <a:outerShdw dist="35921" dir="2700000" algn="ctr" rotWithShape="0">
                <a:schemeClr val="tx1"/>
              </a:outerShdw>
            </a:effectLst>
          </p:spPr>
          <p:txBody>
            <a:bodyPr>
              <a:spAutoFit/>
            </a:bodyPr>
            <a:lstStyle/>
            <a:p>
              <a:pPr>
                <a:buFontTx/>
                <a:buNone/>
                <a:defRPr/>
              </a:pPr>
              <a:r>
                <a:rPr lang="en-US" sz="1400" b="1" dirty="0">
                  <a:solidFill>
                    <a:schemeClr val="bg1"/>
                  </a:solidFill>
                  <a:latin typeface="Arial" pitchFamily="34" charset="0"/>
                </a:rPr>
                <a:t>LOCAL</a:t>
              </a:r>
            </a:p>
          </p:txBody>
        </p:sp>
        <p:sp>
          <p:nvSpPr>
            <p:cNvPr id="165903" name="Text Box 15"/>
            <p:cNvSpPr txBox="1">
              <a:spLocks noChangeArrowheads="1"/>
            </p:cNvSpPr>
            <p:nvPr/>
          </p:nvSpPr>
          <p:spPr bwMode="auto">
            <a:xfrm>
              <a:off x="3648" y="2065"/>
              <a:ext cx="203" cy="1101"/>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ts val="0"/>
                </a:spcBef>
                <a:buFontTx/>
                <a:buNone/>
                <a:defRPr/>
              </a:pPr>
              <a:r>
                <a:rPr lang="en-US" sz="1400" b="1" dirty="0">
                  <a:solidFill>
                    <a:schemeClr val="bg1"/>
                  </a:solidFill>
                  <a:latin typeface="Arial" pitchFamily="34" charset="0"/>
                </a:rPr>
                <a:t>F</a:t>
              </a:r>
            </a:p>
            <a:p>
              <a:pPr>
                <a:spcBef>
                  <a:spcPts val="0"/>
                </a:spcBef>
                <a:buFontTx/>
                <a:buNone/>
                <a:defRPr/>
              </a:pPr>
              <a:r>
                <a:rPr lang="en-US" sz="1400" b="1" dirty="0">
                  <a:solidFill>
                    <a:schemeClr val="bg1"/>
                  </a:solidFill>
                  <a:latin typeface="Arial" pitchFamily="34" charset="0"/>
                </a:rPr>
                <a:t>E</a:t>
              </a:r>
              <a:br>
                <a:rPr lang="en-US" sz="1400" b="1" dirty="0">
                  <a:solidFill>
                    <a:schemeClr val="bg1"/>
                  </a:solidFill>
                  <a:latin typeface="Arial" pitchFamily="34" charset="0"/>
                </a:rPr>
              </a:br>
              <a:r>
                <a:rPr lang="en-US" sz="1400" b="1" dirty="0">
                  <a:solidFill>
                    <a:schemeClr val="bg1"/>
                  </a:solidFill>
                  <a:latin typeface="Arial" pitchFamily="34" charset="0"/>
                </a:rPr>
                <a:t>D</a:t>
              </a:r>
              <a:br>
                <a:rPr lang="en-US" sz="1400" b="1" dirty="0">
                  <a:solidFill>
                    <a:schemeClr val="bg1"/>
                  </a:solidFill>
                  <a:latin typeface="Arial" pitchFamily="34" charset="0"/>
                </a:rPr>
              </a:br>
              <a:r>
                <a:rPr lang="en-US" sz="1400" b="1" dirty="0">
                  <a:solidFill>
                    <a:schemeClr val="bg1"/>
                  </a:solidFill>
                  <a:latin typeface="Arial" pitchFamily="34" charset="0"/>
                </a:rPr>
                <a:t>E</a:t>
              </a:r>
              <a:br>
                <a:rPr lang="en-US" sz="1400" b="1" dirty="0">
                  <a:solidFill>
                    <a:schemeClr val="bg1"/>
                  </a:solidFill>
                  <a:latin typeface="Arial" pitchFamily="34" charset="0"/>
                </a:rPr>
              </a:br>
              <a:r>
                <a:rPr lang="en-US" sz="1400" b="1" dirty="0">
                  <a:solidFill>
                    <a:schemeClr val="bg1"/>
                  </a:solidFill>
                  <a:latin typeface="Arial" pitchFamily="34" charset="0"/>
                </a:rPr>
                <a:t>R</a:t>
              </a:r>
              <a:br>
                <a:rPr lang="en-US" sz="1400" b="1" dirty="0">
                  <a:solidFill>
                    <a:schemeClr val="bg1"/>
                  </a:solidFill>
                  <a:latin typeface="Arial" pitchFamily="34" charset="0"/>
                </a:rPr>
              </a:br>
              <a:r>
                <a:rPr lang="en-US" sz="1400" b="1" dirty="0">
                  <a:solidFill>
                    <a:schemeClr val="bg1"/>
                  </a:solidFill>
                  <a:latin typeface="Arial" pitchFamily="34" charset="0"/>
                </a:rPr>
                <a:t>A</a:t>
              </a:r>
              <a:br>
                <a:rPr lang="en-US" sz="1400" b="1" dirty="0">
                  <a:solidFill>
                    <a:schemeClr val="bg1"/>
                  </a:solidFill>
                  <a:latin typeface="Arial" pitchFamily="34" charset="0"/>
                </a:rPr>
              </a:br>
              <a:r>
                <a:rPr lang="en-US" sz="1400" b="1" dirty="0">
                  <a:solidFill>
                    <a:schemeClr val="bg1"/>
                  </a:solidFill>
                  <a:latin typeface="Arial" pitchFamily="34" charset="0"/>
                </a:rPr>
                <a:t>L</a:t>
              </a:r>
            </a:p>
          </p:txBody>
        </p:sp>
      </p:grpSp>
      <p:grpSp>
        <p:nvGrpSpPr>
          <p:cNvPr id="12293" name="Group 16"/>
          <p:cNvGrpSpPr>
            <a:grpSpLocks/>
          </p:cNvGrpSpPr>
          <p:nvPr/>
        </p:nvGrpSpPr>
        <p:grpSpPr bwMode="auto">
          <a:xfrm>
            <a:off x="5410200" y="2438400"/>
            <a:ext cx="1519238" cy="942975"/>
            <a:chOff x="646" y="725"/>
            <a:chExt cx="4727" cy="2893"/>
          </a:xfrm>
        </p:grpSpPr>
        <p:sp>
          <p:nvSpPr>
            <p:cNvPr id="12294" name="Freeform 17"/>
            <p:cNvSpPr>
              <a:spLocks/>
            </p:cNvSpPr>
            <p:nvPr/>
          </p:nvSpPr>
          <p:spPr bwMode="auto">
            <a:xfrm>
              <a:off x="874" y="725"/>
              <a:ext cx="605" cy="428"/>
            </a:xfrm>
            <a:custGeom>
              <a:avLst/>
              <a:gdLst>
                <a:gd name="T0" fmla="*/ 22 w 605"/>
                <a:gd name="T1" fmla="*/ 93 h 428"/>
                <a:gd name="T2" fmla="*/ 14 w 605"/>
                <a:gd name="T3" fmla="*/ 211 h 428"/>
                <a:gd name="T4" fmla="*/ 29 w 605"/>
                <a:gd name="T5" fmla="*/ 211 h 428"/>
                <a:gd name="T6" fmla="*/ 21 w 605"/>
                <a:gd name="T7" fmla="*/ 236 h 428"/>
                <a:gd name="T8" fmla="*/ 10 w 605"/>
                <a:gd name="T9" fmla="*/ 220 h 428"/>
                <a:gd name="T10" fmla="*/ 0 w 605"/>
                <a:gd name="T11" fmla="*/ 252 h 428"/>
                <a:gd name="T12" fmla="*/ 43 w 605"/>
                <a:gd name="T13" fmla="*/ 275 h 428"/>
                <a:gd name="T14" fmla="*/ 44 w 605"/>
                <a:gd name="T15" fmla="*/ 286 h 428"/>
                <a:gd name="T16" fmla="*/ 55 w 605"/>
                <a:gd name="T17" fmla="*/ 288 h 428"/>
                <a:gd name="T18" fmla="*/ 110 w 605"/>
                <a:gd name="T19" fmla="*/ 375 h 428"/>
                <a:gd name="T20" fmla="*/ 172 w 605"/>
                <a:gd name="T21" fmla="*/ 371 h 428"/>
                <a:gd name="T22" fmla="*/ 217 w 605"/>
                <a:gd name="T23" fmla="*/ 392 h 428"/>
                <a:gd name="T24" fmla="*/ 239 w 605"/>
                <a:gd name="T25" fmla="*/ 389 h 428"/>
                <a:gd name="T26" fmla="*/ 378 w 605"/>
                <a:gd name="T27" fmla="*/ 392 h 428"/>
                <a:gd name="T28" fmla="*/ 535 w 605"/>
                <a:gd name="T29" fmla="*/ 428 h 428"/>
                <a:gd name="T30" fmla="*/ 539 w 605"/>
                <a:gd name="T31" fmla="*/ 381 h 428"/>
                <a:gd name="T32" fmla="*/ 605 w 605"/>
                <a:gd name="T33" fmla="*/ 106 h 428"/>
                <a:gd name="T34" fmla="*/ 186 w 605"/>
                <a:gd name="T35" fmla="*/ 0 h 428"/>
                <a:gd name="T36" fmla="*/ 189 w 605"/>
                <a:gd name="T37" fmla="*/ 80 h 428"/>
                <a:gd name="T38" fmla="*/ 169 w 605"/>
                <a:gd name="T39" fmla="*/ 146 h 428"/>
                <a:gd name="T40" fmla="*/ 166 w 605"/>
                <a:gd name="T41" fmla="*/ 181 h 428"/>
                <a:gd name="T42" fmla="*/ 121 w 605"/>
                <a:gd name="T43" fmla="*/ 192 h 428"/>
                <a:gd name="T44" fmla="*/ 118 w 605"/>
                <a:gd name="T45" fmla="*/ 176 h 428"/>
                <a:gd name="T46" fmla="*/ 154 w 605"/>
                <a:gd name="T47" fmla="*/ 154 h 428"/>
                <a:gd name="T48" fmla="*/ 151 w 605"/>
                <a:gd name="T49" fmla="*/ 135 h 428"/>
                <a:gd name="T50" fmla="*/ 118 w 605"/>
                <a:gd name="T51" fmla="*/ 140 h 428"/>
                <a:gd name="T52" fmla="*/ 143 w 605"/>
                <a:gd name="T53" fmla="*/ 120 h 428"/>
                <a:gd name="T54" fmla="*/ 161 w 605"/>
                <a:gd name="T55" fmla="*/ 106 h 428"/>
                <a:gd name="T56" fmla="*/ 25 w 605"/>
                <a:gd name="T57" fmla="*/ 21 h 428"/>
                <a:gd name="T58" fmla="*/ 14 w 605"/>
                <a:gd name="T59" fmla="*/ 44 h 428"/>
                <a:gd name="T60" fmla="*/ 22 w 605"/>
                <a:gd name="T61" fmla="*/ 93 h 428"/>
                <a:gd name="T62" fmla="*/ 22 w 605"/>
                <a:gd name="T63" fmla="*/ 93 h 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5"/>
                <a:gd name="T97" fmla="*/ 0 h 428"/>
                <a:gd name="T98" fmla="*/ 605 w 605"/>
                <a:gd name="T99" fmla="*/ 428 h 4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5" h="428">
                  <a:moveTo>
                    <a:pt x="22" y="93"/>
                  </a:moveTo>
                  <a:lnTo>
                    <a:pt x="14" y="211"/>
                  </a:lnTo>
                  <a:lnTo>
                    <a:pt x="29" y="211"/>
                  </a:lnTo>
                  <a:lnTo>
                    <a:pt x="21" y="236"/>
                  </a:lnTo>
                  <a:lnTo>
                    <a:pt x="10" y="220"/>
                  </a:lnTo>
                  <a:lnTo>
                    <a:pt x="0" y="252"/>
                  </a:lnTo>
                  <a:lnTo>
                    <a:pt x="43" y="275"/>
                  </a:lnTo>
                  <a:lnTo>
                    <a:pt x="44" y="286"/>
                  </a:lnTo>
                  <a:lnTo>
                    <a:pt x="55" y="288"/>
                  </a:lnTo>
                  <a:lnTo>
                    <a:pt x="110" y="375"/>
                  </a:lnTo>
                  <a:lnTo>
                    <a:pt x="172" y="371"/>
                  </a:lnTo>
                  <a:lnTo>
                    <a:pt x="217" y="392"/>
                  </a:lnTo>
                  <a:lnTo>
                    <a:pt x="239" y="389"/>
                  </a:lnTo>
                  <a:lnTo>
                    <a:pt x="378" y="392"/>
                  </a:lnTo>
                  <a:lnTo>
                    <a:pt x="535" y="428"/>
                  </a:lnTo>
                  <a:lnTo>
                    <a:pt x="539" y="381"/>
                  </a:lnTo>
                  <a:lnTo>
                    <a:pt x="605" y="106"/>
                  </a:lnTo>
                  <a:lnTo>
                    <a:pt x="186" y="0"/>
                  </a:lnTo>
                  <a:lnTo>
                    <a:pt x="189" y="80"/>
                  </a:lnTo>
                  <a:lnTo>
                    <a:pt x="169" y="146"/>
                  </a:lnTo>
                  <a:lnTo>
                    <a:pt x="166" y="181"/>
                  </a:lnTo>
                  <a:lnTo>
                    <a:pt x="121" y="192"/>
                  </a:lnTo>
                  <a:lnTo>
                    <a:pt x="118" y="176"/>
                  </a:lnTo>
                  <a:lnTo>
                    <a:pt x="154" y="154"/>
                  </a:lnTo>
                  <a:lnTo>
                    <a:pt x="151" y="135"/>
                  </a:lnTo>
                  <a:lnTo>
                    <a:pt x="118" y="140"/>
                  </a:lnTo>
                  <a:lnTo>
                    <a:pt x="143" y="120"/>
                  </a:lnTo>
                  <a:lnTo>
                    <a:pt x="161" y="106"/>
                  </a:lnTo>
                  <a:lnTo>
                    <a:pt x="25" y="21"/>
                  </a:lnTo>
                  <a:lnTo>
                    <a:pt x="14" y="44"/>
                  </a:lnTo>
                  <a:lnTo>
                    <a:pt x="22" y="9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5" name="Freeform 18"/>
            <p:cNvSpPr>
              <a:spLocks/>
            </p:cNvSpPr>
            <p:nvPr/>
          </p:nvSpPr>
          <p:spPr bwMode="auto">
            <a:xfrm>
              <a:off x="1016" y="750"/>
              <a:ext cx="28" cy="32"/>
            </a:xfrm>
            <a:custGeom>
              <a:avLst/>
              <a:gdLst>
                <a:gd name="T0" fmla="*/ 0 w 28"/>
                <a:gd name="T1" fmla="*/ 14 h 32"/>
                <a:gd name="T2" fmla="*/ 22 w 28"/>
                <a:gd name="T3" fmla="*/ 0 h 32"/>
                <a:gd name="T4" fmla="*/ 28 w 28"/>
                <a:gd name="T5" fmla="*/ 14 h 32"/>
                <a:gd name="T6" fmla="*/ 24 w 28"/>
                <a:gd name="T7" fmla="*/ 32 h 32"/>
                <a:gd name="T8" fmla="*/ 0 w 28"/>
                <a:gd name="T9" fmla="*/ 14 h 32"/>
                <a:gd name="T10" fmla="*/ 0 w 28"/>
                <a:gd name="T11" fmla="*/ 14 h 32"/>
                <a:gd name="T12" fmla="*/ 0 w 28"/>
                <a:gd name="T13" fmla="*/ 14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0" y="14"/>
                  </a:moveTo>
                  <a:lnTo>
                    <a:pt x="22" y="0"/>
                  </a:lnTo>
                  <a:lnTo>
                    <a:pt x="28" y="14"/>
                  </a:lnTo>
                  <a:lnTo>
                    <a:pt x="24" y="32"/>
                  </a:lnTo>
                  <a:lnTo>
                    <a:pt x="0" y="1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6" name="Freeform 19"/>
            <p:cNvSpPr>
              <a:spLocks/>
            </p:cNvSpPr>
            <p:nvPr/>
          </p:nvSpPr>
          <p:spPr bwMode="auto">
            <a:xfrm>
              <a:off x="1433" y="1635"/>
              <a:ext cx="512" cy="623"/>
            </a:xfrm>
            <a:custGeom>
              <a:avLst/>
              <a:gdLst>
                <a:gd name="T0" fmla="*/ 110 w 512"/>
                <a:gd name="T1" fmla="*/ 0 h 623"/>
                <a:gd name="T2" fmla="*/ 359 w 512"/>
                <a:gd name="T3" fmla="*/ 45 h 623"/>
                <a:gd name="T4" fmla="*/ 340 w 512"/>
                <a:gd name="T5" fmla="*/ 154 h 623"/>
                <a:gd name="T6" fmla="*/ 512 w 512"/>
                <a:gd name="T7" fmla="*/ 181 h 623"/>
                <a:gd name="T8" fmla="*/ 445 w 512"/>
                <a:gd name="T9" fmla="*/ 623 h 623"/>
                <a:gd name="T10" fmla="*/ 0 w 512"/>
                <a:gd name="T11" fmla="*/ 549 h 623"/>
                <a:gd name="T12" fmla="*/ 110 w 512"/>
                <a:gd name="T13" fmla="*/ 0 h 623"/>
                <a:gd name="T14" fmla="*/ 110 w 512"/>
                <a:gd name="T15" fmla="*/ 0 h 623"/>
                <a:gd name="T16" fmla="*/ 0 60000 65536"/>
                <a:gd name="T17" fmla="*/ 0 60000 65536"/>
                <a:gd name="T18" fmla="*/ 0 60000 65536"/>
                <a:gd name="T19" fmla="*/ 0 60000 65536"/>
                <a:gd name="T20" fmla="*/ 0 60000 65536"/>
                <a:gd name="T21" fmla="*/ 0 60000 65536"/>
                <a:gd name="T22" fmla="*/ 0 60000 65536"/>
                <a:gd name="T23" fmla="*/ 0 60000 65536"/>
                <a:gd name="T24" fmla="*/ 0 w 512"/>
                <a:gd name="T25" fmla="*/ 0 h 623"/>
                <a:gd name="T26" fmla="*/ 512 w 512"/>
                <a:gd name="T27" fmla="*/ 623 h 6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2" h="623">
                  <a:moveTo>
                    <a:pt x="110" y="0"/>
                  </a:moveTo>
                  <a:lnTo>
                    <a:pt x="359" y="45"/>
                  </a:lnTo>
                  <a:lnTo>
                    <a:pt x="340" y="154"/>
                  </a:lnTo>
                  <a:lnTo>
                    <a:pt x="512" y="181"/>
                  </a:lnTo>
                  <a:lnTo>
                    <a:pt x="445" y="623"/>
                  </a:lnTo>
                  <a:lnTo>
                    <a:pt x="0" y="549"/>
                  </a:lnTo>
                  <a:lnTo>
                    <a:pt x="110"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7" name="Freeform 20"/>
            <p:cNvSpPr>
              <a:spLocks/>
            </p:cNvSpPr>
            <p:nvPr/>
          </p:nvSpPr>
          <p:spPr bwMode="auto">
            <a:xfrm>
              <a:off x="715" y="986"/>
              <a:ext cx="721" cy="597"/>
            </a:xfrm>
            <a:custGeom>
              <a:avLst/>
              <a:gdLst>
                <a:gd name="T0" fmla="*/ 0 w 721"/>
                <a:gd name="T1" fmla="*/ 446 h 597"/>
                <a:gd name="T2" fmla="*/ 32 w 721"/>
                <a:gd name="T3" fmla="*/ 295 h 597"/>
                <a:gd name="T4" fmla="*/ 68 w 721"/>
                <a:gd name="T5" fmla="*/ 251 h 597"/>
                <a:gd name="T6" fmla="*/ 156 w 721"/>
                <a:gd name="T7" fmla="*/ 0 h 597"/>
                <a:gd name="T8" fmla="*/ 202 w 721"/>
                <a:gd name="T9" fmla="*/ 13 h 597"/>
                <a:gd name="T10" fmla="*/ 203 w 721"/>
                <a:gd name="T11" fmla="*/ 24 h 597"/>
                <a:gd name="T12" fmla="*/ 214 w 721"/>
                <a:gd name="T13" fmla="*/ 25 h 597"/>
                <a:gd name="T14" fmla="*/ 269 w 721"/>
                <a:gd name="T15" fmla="*/ 112 h 597"/>
                <a:gd name="T16" fmla="*/ 331 w 721"/>
                <a:gd name="T17" fmla="*/ 109 h 597"/>
                <a:gd name="T18" fmla="*/ 376 w 721"/>
                <a:gd name="T19" fmla="*/ 129 h 597"/>
                <a:gd name="T20" fmla="*/ 398 w 721"/>
                <a:gd name="T21" fmla="*/ 126 h 597"/>
                <a:gd name="T22" fmla="*/ 537 w 721"/>
                <a:gd name="T23" fmla="*/ 129 h 597"/>
                <a:gd name="T24" fmla="*/ 694 w 721"/>
                <a:gd name="T25" fmla="*/ 166 h 597"/>
                <a:gd name="T26" fmla="*/ 702 w 721"/>
                <a:gd name="T27" fmla="*/ 184 h 597"/>
                <a:gd name="T28" fmla="*/ 721 w 721"/>
                <a:gd name="T29" fmla="*/ 211 h 597"/>
                <a:gd name="T30" fmla="*/ 668 w 721"/>
                <a:gd name="T31" fmla="*/ 293 h 597"/>
                <a:gd name="T32" fmla="*/ 633 w 721"/>
                <a:gd name="T33" fmla="*/ 323 h 597"/>
                <a:gd name="T34" fmla="*/ 628 w 721"/>
                <a:gd name="T35" fmla="*/ 345 h 597"/>
                <a:gd name="T36" fmla="*/ 649 w 721"/>
                <a:gd name="T37" fmla="*/ 367 h 597"/>
                <a:gd name="T38" fmla="*/ 627 w 721"/>
                <a:gd name="T39" fmla="*/ 417 h 597"/>
                <a:gd name="T40" fmla="*/ 583 w 721"/>
                <a:gd name="T41" fmla="*/ 597 h 597"/>
                <a:gd name="T42" fmla="*/ 339 w 721"/>
                <a:gd name="T43" fmla="*/ 539 h 597"/>
                <a:gd name="T44" fmla="*/ 0 w 721"/>
                <a:gd name="T45" fmla="*/ 446 h 597"/>
                <a:gd name="T46" fmla="*/ 0 w 721"/>
                <a:gd name="T47" fmla="*/ 446 h 5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1"/>
                <a:gd name="T73" fmla="*/ 0 h 597"/>
                <a:gd name="T74" fmla="*/ 721 w 721"/>
                <a:gd name="T75" fmla="*/ 597 h 5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1" h="597">
                  <a:moveTo>
                    <a:pt x="0" y="446"/>
                  </a:moveTo>
                  <a:lnTo>
                    <a:pt x="32" y="295"/>
                  </a:lnTo>
                  <a:lnTo>
                    <a:pt x="68" y="251"/>
                  </a:lnTo>
                  <a:lnTo>
                    <a:pt x="156" y="0"/>
                  </a:lnTo>
                  <a:lnTo>
                    <a:pt x="202" y="13"/>
                  </a:lnTo>
                  <a:lnTo>
                    <a:pt x="203" y="24"/>
                  </a:lnTo>
                  <a:lnTo>
                    <a:pt x="214" y="25"/>
                  </a:lnTo>
                  <a:lnTo>
                    <a:pt x="269" y="112"/>
                  </a:lnTo>
                  <a:lnTo>
                    <a:pt x="331" y="109"/>
                  </a:lnTo>
                  <a:lnTo>
                    <a:pt x="376" y="129"/>
                  </a:lnTo>
                  <a:lnTo>
                    <a:pt x="398" y="126"/>
                  </a:lnTo>
                  <a:lnTo>
                    <a:pt x="537" y="129"/>
                  </a:lnTo>
                  <a:lnTo>
                    <a:pt x="694" y="166"/>
                  </a:lnTo>
                  <a:lnTo>
                    <a:pt x="702" y="184"/>
                  </a:lnTo>
                  <a:lnTo>
                    <a:pt x="721" y="211"/>
                  </a:lnTo>
                  <a:lnTo>
                    <a:pt x="668" y="293"/>
                  </a:lnTo>
                  <a:lnTo>
                    <a:pt x="633" y="323"/>
                  </a:lnTo>
                  <a:lnTo>
                    <a:pt x="628" y="345"/>
                  </a:lnTo>
                  <a:lnTo>
                    <a:pt x="649" y="367"/>
                  </a:lnTo>
                  <a:lnTo>
                    <a:pt x="627" y="417"/>
                  </a:lnTo>
                  <a:lnTo>
                    <a:pt x="583" y="597"/>
                  </a:lnTo>
                  <a:lnTo>
                    <a:pt x="339" y="539"/>
                  </a:lnTo>
                  <a:lnTo>
                    <a:pt x="0" y="44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8" name="Freeform 21"/>
            <p:cNvSpPr>
              <a:spLocks/>
            </p:cNvSpPr>
            <p:nvPr/>
          </p:nvSpPr>
          <p:spPr bwMode="auto">
            <a:xfrm>
              <a:off x="646" y="1432"/>
              <a:ext cx="718" cy="1194"/>
            </a:xfrm>
            <a:custGeom>
              <a:avLst/>
              <a:gdLst>
                <a:gd name="T0" fmla="*/ 25 w 718"/>
                <a:gd name="T1" fmla="*/ 242 h 1194"/>
                <a:gd name="T2" fmla="*/ 5 w 718"/>
                <a:gd name="T3" fmla="*/ 335 h 1194"/>
                <a:gd name="T4" fmla="*/ 74 w 718"/>
                <a:gd name="T5" fmla="*/ 484 h 1194"/>
                <a:gd name="T6" fmla="*/ 87 w 718"/>
                <a:gd name="T7" fmla="*/ 475 h 1194"/>
                <a:gd name="T8" fmla="*/ 107 w 718"/>
                <a:gd name="T9" fmla="*/ 538 h 1194"/>
                <a:gd name="T10" fmla="*/ 74 w 718"/>
                <a:gd name="T11" fmla="*/ 494 h 1194"/>
                <a:gd name="T12" fmla="*/ 66 w 718"/>
                <a:gd name="T13" fmla="*/ 563 h 1194"/>
                <a:gd name="T14" fmla="*/ 104 w 718"/>
                <a:gd name="T15" fmla="*/ 606 h 1194"/>
                <a:gd name="T16" fmla="*/ 79 w 718"/>
                <a:gd name="T17" fmla="*/ 664 h 1194"/>
                <a:gd name="T18" fmla="*/ 154 w 718"/>
                <a:gd name="T19" fmla="*/ 823 h 1194"/>
                <a:gd name="T20" fmla="*/ 137 w 718"/>
                <a:gd name="T21" fmla="*/ 881 h 1194"/>
                <a:gd name="T22" fmla="*/ 236 w 718"/>
                <a:gd name="T23" fmla="*/ 927 h 1194"/>
                <a:gd name="T24" fmla="*/ 272 w 718"/>
                <a:gd name="T25" fmla="*/ 974 h 1194"/>
                <a:gd name="T26" fmla="*/ 313 w 718"/>
                <a:gd name="T27" fmla="*/ 990 h 1194"/>
                <a:gd name="T28" fmla="*/ 315 w 718"/>
                <a:gd name="T29" fmla="*/ 1018 h 1194"/>
                <a:gd name="T30" fmla="*/ 342 w 718"/>
                <a:gd name="T31" fmla="*/ 1024 h 1194"/>
                <a:gd name="T32" fmla="*/ 400 w 718"/>
                <a:gd name="T33" fmla="*/ 1115 h 1194"/>
                <a:gd name="T34" fmla="*/ 400 w 718"/>
                <a:gd name="T35" fmla="*/ 1180 h 1194"/>
                <a:gd name="T36" fmla="*/ 655 w 718"/>
                <a:gd name="T37" fmla="*/ 1194 h 1194"/>
                <a:gd name="T38" fmla="*/ 639 w 718"/>
                <a:gd name="T39" fmla="*/ 1167 h 1194"/>
                <a:gd name="T40" fmla="*/ 647 w 718"/>
                <a:gd name="T41" fmla="*/ 1130 h 1194"/>
                <a:gd name="T42" fmla="*/ 688 w 718"/>
                <a:gd name="T43" fmla="*/ 1063 h 1194"/>
                <a:gd name="T44" fmla="*/ 718 w 718"/>
                <a:gd name="T45" fmla="*/ 1046 h 1194"/>
                <a:gd name="T46" fmla="*/ 700 w 718"/>
                <a:gd name="T47" fmla="*/ 1023 h 1194"/>
                <a:gd name="T48" fmla="*/ 688 w 718"/>
                <a:gd name="T49" fmla="*/ 958 h 1194"/>
                <a:gd name="T50" fmla="*/ 323 w 718"/>
                <a:gd name="T51" fmla="*/ 410 h 1194"/>
                <a:gd name="T52" fmla="*/ 408 w 718"/>
                <a:gd name="T53" fmla="*/ 93 h 1194"/>
                <a:gd name="T54" fmla="*/ 69 w 718"/>
                <a:gd name="T55" fmla="*/ 0 h 1194"/>
                <a:gd name="T56" fmla="*/ 60 w 718"/>
                <a:gd name="T57" fmla="*/ 19 h 1194"/>
                <a:gd name="T58" fmla="*/ 0 w 718"/>
                <a:gd name="T59" fmla="*/ 159 h 1194"/>
                <a:gd name="T60" fmla="*/ 25 w 718"/>
                <a:gd name="T61" fmla="*/ 242 h 1194"/>
                <a:gd name="T62" fmla="*/ 25 w 718"/>
                <a:gd name="T63" fmla="*/ 242 h 1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8"/>
                <a:gd name="T97" fmla="*/ 0 h 1194"/>
                <a:gd name="T98" fmla="*/ 718 w 718"/>
                <a:gd name="T99" fmla="*/ 1194 h 1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8" h="1194">
                  <a:moveTo>
                    <a:pt x="25" y="242"/>
                  </a:moveTo>
                  <a:lnTo>
                    <a:pt x="5" y="335"/>
                  </a:lnTo>
                  <a:lnTo>
                    <a:pt x="74" y="484"/>
                  </a:lnTo>
                  <a:lnTo>
                    <a:pt x="87" y="475"/>
                  </a:lnTo>
                  <a:lnTo>
                    <a:pt x="107" y="538"/>
                  </a:lnTo>
                  <a:lnTo>
                    <a:pt x="74" y="494"/>
                  </a:lnTo>
                  <a:lnTo>
                    <a:pt x="66" y="563"/>
                  </a:lnTo>
                  <a:lnTo>
                    <a:pt x="104" y="606"/>
                  </a:lnTo>
                  <a:lnTo>
                    <a:pt x="79" y="664"/>
                  </a:lnTo>
                  <a:lnTo>
                    <a:pt x="154" y="823"/>
                  </a:lnTo>
                  <a:lnTo>
                    <a:pt x="137" y="881"/>
                  </a:lnTo>
                  <a:lnTo>
                    <a:pt x="236" y="927"/>
                  </a:lnTo>
                  <a:lnTo>
                    <a:pt x="272" y="974"/>
                  </a:lnTo>
                  <a:lnTo>
                    <a:pt x="313" y="990"/>
                  </a:lnTo>
                  <a:lnTo>
                    <a:pt x="315" y="1018"/>
                  </a:lnTo>
                  <a:lnTo>
                    <a:pt x="342" y="1024"/>
                  </a:lnTo>
                  <a:lnTo>
                    <a:pt x="400" y="1115"/>
                  </a:lnTo>
                  <a:lnTo>
                    <a:pt x="400" y="1180"/>
                  </a:lnTo>
                  <a:lnTo>
                    <a:pt x="655" y="1194"/>
                  </a:lnTo>
                  <a:lnTo>
                    <a:pt x="639" y="1167"/>
                  </a:lnTo>
                  <a:lnTo>
                    <a:pt x="647" y="1130"/>
                  </a:lnTo>
                  <a:lnTo>
                    <a:pt x="688" y="1063"/>
                  </a:lnTo>
                  <a:lnTo>
                    <a:pt x="718" y="1046"/>
                  </a:lnTo>
                  <a:lnTo>
                    <a:pt x="700" y="1023"/>
                  </a:lnTo>
                  <a:lnTo>
                    <a:pt x="688" y="958"/>
                  </a:lnTo>
                  <a:lnTo>
                    <a:pt x="323" y="410"/>
                  </a:lnTo>
                  <a:lnTo>
                    <a:pt x="408" y="93"/>
                  </a:lnTo>
                  <a:lnTo>
                    <a:pt x="69" y="0"/>
                  </a:lnTo>
                  <a:lnTo>
                    <a:pt x="60" y="19"/>
                  </a:lnTo>
                  <a:lnTo>
                    <a:pt x="0" y="159"/>
                  </a:lnTo>
                  <a:lnTo>
                    <a:pt x="25" y="24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9" name="Freeform 22"/>
            <p:cNvSpPr>
              <a:spLocks/>
            </p:cNvSpPr>
            <p:nvPr/>
          </p:nvSpPr>
          <p:spPr bwMode="auto">
            <a:xfrm>
              <a:off x="969" y="1525"/>
              <a:ext cx="574" cy="865"/>
            </a:xfrm>
            <a:custGeom>
              <a:avLst/>
              <a:gdLst>
                <a:gd name="T0" fmla="*/ 0 w 574"/>
                <a:gd name="T1" fmla="*/ 317 h 865"/>
                <a:gd name="T2" fmla="*/ 365 w 574"/>
                <a:gd name="T3" fmla="*/ 865 h 865"/>
                <a:gd name="T4" fmla="*/ 379 w 574"/>
                <a:gd name="T5" fmla="*/ 749 h 865"/>
                <a:gd name="T6" fmla="*/ 399 w 574"/>
                <a:gd name="T7" fmla="*/ 742 h 865"/>
                <a:gd name="T8" fmla="*/ 434 w 574"/>
                <a:gd name="T9" fmla="*/ 763 h 865"/>
                <a:gd name="T10" fmla="*/ 464 w 574"/>
                <a:gd name="T11" fmla="*/ 659 h 865"/>
                <a:gd name="T12" fmla="*/ 574 w 574"/>
                <a:gd name="T13" fmla="*/ 110 h 865"/>
                <a:gd name="T14" fmla="*/ 329 w 574"/>
                <a:gd name="T15" fmla="*/ 58 h 865"/>
                <a:gd name="T16" fmla="*/ 85 w 574"/>
                <a:gd name="T17" fmla="*/ 0 h 865"/>
                <a:gd name="T18" fmla="*/ 0 w 574"/>
                <a:gd name="T19" fmla="*/ 317 h 865"/>
                <a:gd name="T20" fmla="*/ 0 w 574"/>
                <a:gd name="T21" fmla="*/ 317 h 8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4"/>
                <a:gd name="T34" fmla="*/ 0 h 865"/>
                <a:gd name="T35" fmla="*/ 574 w 574"/>
                <a:gd name="T36" fmla="*/ 865 h 8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4" h="865">
                  <a:moveTo>
                    <a:pt x="0" y="317"/>
                  </a:moveTo>
                  <a:lnTo>
                    <a:pt x="365" y="865"/>
                  </a:lnTo>
                  <a:lnTo>
                    <a:pt x="379" y="749"/>
                  </a:lnTo>
                  <a:lnTo>
                    <a:pt x="399" y="742"/>
                  </a:lnTo>
                  <a:lnTo>
                    <a:pt x="434" y="763"/>
                  </a:lnTo>
                  <a:lnTo>
                    <a:pt x="464" y="659"/>
                  </a:lnTo>
                  <a:lnTo>
                    <a:pt x="574" y="110"/>
                  </a:lnTo>
                  <a:lnTo>
                    <a:pt x="329" y="58"/>
                  </a:lnTo>
                  <a:lnTo>
                    <a:pt x="85" y="0"/>
                  </a:lnTo>
                  <a:lnTo>
                    <a:pt x="0" y="317"/>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0" name="Freeform 23"/>
            <p:cNvSpPr>
              <a:spLocks/>
            </p:cNvSpPr>
            <p:nvPr/>
          </p:nvSpPr>
          <p:spPr bwMode="auto">
            <a:xfrm>
              <a:off x="1298" y="831"/>
              <a:ext cx="541" cy="848"/>
            </a:xfrm>
            <a:custGeom>
              <a:avLst/>
              <a:gdLst>
                <a:gd name="T0" fmla="*/ 0 w 541"/>
                <a:gd name="T1" fmla="*/ 752 h 848"/>
                <a:gd name="T2" fmla="*/ 44 w 541"/>
                <a:gd name="T3" fmla="*/ 572 h 848"/>
                <a:gd name="T4" fmla="*/ 66 w 541"/>
                <a:gd name="T5" fmla="*/ 522 h 848"/>
                <a:gd name="T6" fmla="*/ 45 w 541"/>
                <a:gd name="T7" fmla="*/ 500 h 848"/>
                <a:gd name="T8" fmla="*/ 50 w 541"/>
                <a:gd name="T9" fmla="*/ 478 h 848"/>
                <a:gd name="T10" fmla="*/ 85 w 541"/>
                <a:gd name="T11" fmla="*/ 448 h 848"/>
                <a:gd name="T12" fmla="*/ 138 w 541"/>
                <a:gd name="T13" fmla="*/ 366 h 848"/>
                <a:gd name="T14" fmla="*/ 119 w 541"/>
                <a:gd name="T15" fmla="*/ 339 h 848"/>
                <a:gd name="T16" fmla="*/ 111 w 541"/>
                <a:gd name="T17" fmla="*/ 321 h 848"/>
                <a:gd name="T18" fmla="*/ 115 w 541"/>
                <a:gd name="T19" fmla="*/ 275 h 848"/>
                <a:gd name="T20" fmla="*/ 181 w 541"/>
                <a:gd name="T21" fmla="*/ 0 h 848"/>
                <a:gd name="T22" fmla="*/ 251 w 541"/>
                <a:gd name="T23" fmla="*/ 14 h 848"/>
                <a:gd name="T24" fmla="*/ 228 w 541"/>
                <a:gd name="T25" fmla="*/ 122 h 848"/>
                <a:gd name="T26" fmla="*/ 244 w 541"/>
                <a:gd name="T27" fmla="*/ 160 h 848"/>
                <a:gd name="T28" fmla="*/ 245 w 541"/>
                <a:gd name="T29" fmla="*/ 184 h 848"/>
                <a:gd name="T30" fmla="*/ 237 w 541"/>
                <a:gd name="T31" fmla="*/ 188 h 848"/>
                <a:gd name="T32" fmla="*/ 264 w 541"/>
                <a:gd name="T33" fmla="*/ 214 h 848"/>
                <a:gd name="T34" fmla="*/ 292 w 541"/>
                <a:gd name="T35" fmla="*/ 283 h 848"/>
                <a:gd name="T36" fmla="*/ 302 w 541"/>
                <a:gd name="T37" fmla="*/ 344 h 848"/>
                <a:gd name="T38" fmla="*/ 307 w 541"/>
                <a:gd name="T39" fmla="*/ 377 h 848"/>
                <a:gd name="T40" fmla="*/ 286 w 541"/>
                <a:gd name="T41" fmla="*/ 409 h 848"/>
                <a:gd name="T42" fmla="*/ 300 w 541"/>
                <a:gd name="T43" fmla="*/ 423 h 848"/>
                <a:gd name="T44" fmla="*/ 338 w 541"/>
                <a:gd name="T45" fmla="*/ 402 h 848"/>
                <a:gd name="T46" fmla="*/ 363 w 541"/>
                <a:gd name="T47" fmla="*/ 511 h 848"/>
                <a:gd name="T48" fmla="*/ 381 w 541"/>
                <a:gd name="T49" fmla="*/ 516 h 848"/>
                <a:gd name="T50" fmla="*/ 384 w 541"/>
                <a:gd name="T51" fmla="*/ 547 h 848"/>
                <a:gd name="T52" fmla="*/ 432 w 541"/>
                <a:gd name="T53" fmla="*/ 560 h 848"/>
                <a:gd name="T54" fmla="*/ 508 w 541"/>
                <a:gd name="T55" fmla="*/ 561 h 848"/>
                <a:gd name="T56" fmla="*/ 541 w 541"/>
                <a:gd name="T57" fmla="*/ 575 h 848"/>
                <a:gd name="T58" fmla="*/ 494 w 541"/>
                <a:gd name="T59" fmla="*/ 848 h 848"/>
                <a:gd name="T60" fmla="*/ 245 w 541"/>
                <a:gd name="T61" fmla="*/ 804 h 848"/>
                <a:gd name="T62" fmla="*/ 0 w 541"/>
                <a:gd name="T63" fmla="*/ 752 h 848"/>
                <a:gd name="T64" fmla="*/ 0 w 541"/>
                <a:gd name="T65" fmla="*/ 752 h 8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1"/>
                <a:gd name="T100" fmla="*/ 0 h 848"/>
                <a:gd name="T101" fmla="*/ 541 w 541"/>
                <a:gd name="T102" fmla="*/ 848 h 8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1" h="848">
                  <a:moveTo>
                    <a:pt x="0" y="752"/>
                  </a:moveTo>
                  <a:lnTo>
                    <a:pt x="44" y="572"/>
                  </a:lnTo>
                  <a:lnTo>
                    <a:pt x="66" y="522"/>
                  </a:lnTo>
                  <a:lnTo>
                    <a:pt x="45" y="500"/>
                  </a:lnTo>
                  <a:lnTo>
                    <a:pt x="50" y="478"/>
                  </a:lnTo>
                  <a:lnTo>
                    <a:pt x="85" y="448"/>
                  </a:lnTo>
                  <a:lnTo>
                    <a:pt x="138" y="366"/>
                  </a:lnTo>
                  <a:lnTo>
                    <a:pt x="119" y="339"/>
                  </a:lnTo>
                  <a:lnTo>
                    <a:pt x="111" y="321"/>
                  </a:lnTo>
                  <a:lnTo>
                    <a:pt x="115" y="275"/>
                  </a:lnTo>
                  <a:lnTo>
                    <a:pt x="181" y="0"/>
                  </a:lnTo>
                  <a:lnTo>
                    <a:pt x="251" y="14"/>
                  </a:lnTo>
                  <a:lnTo>
                    <a:pt x="228" y="122"/>
                  </a:lnTo>
                  <a:lnTo>
                    <a:pt x="244" y="160"/>
                  </a:lnTo>
                  <a:lnTo>
                    <a:pt x="245" y="184"/>
                  </a:lnTo>
                  <a:lnTo>
                    <a:pt x="237" y="188"/>
                  </a:lnTo>
                  <a:lnTo>
                    <a:pt x="264" y="214"/>
                  </a:lnTo>
                  <a:lnTo>
                    <a:pt x="292" y="283"/>
                  </a:lnTo>
                  <a:lnTo>
                    <a:pt x="302" y="344"/>
                  </a:lnTo>
                  <a:lnTo>
                    <a:pt x="307" y="377"/>
                  </a:lnTo>
                  <a:lnTo>
                    <a:pt x="286" y="409"/>
                  </a:lnTo>
                  <a:lnTo>
                    <a:pt x="300" y="423"/>
                  </a:lnTo>
                  <a:lnTo>
                    <a:pt x="338" y="402"/>
                  </a:lnTo>
                  <a:lnTo>
                    <a:pt x="363" y="511"/>
                  </a:lnTo>
                  <a:lnTo>
                    <a:pt x="381" y="516"/>
                  </a:lnTo>
                  <a:lnTo>
                    <a:pt x="384" y="547"/>
                  </a:lnTo>
                  <a:lnTo>
                    <a:pt x="432" y="560"/>
                  </a:lnTo>
                  <a:lnTo>
                    <a:pt x="508" y="561"/>
                  </a:lnTo>
                  <a:lnTo>
                    <a:pt x="541" y="575"/>
                  </a:lnTo>
                  <a:lnTo>
                    <a:pt x="494" y="848"/>
                  </a:lnTo>
                  <a:lnTo>
                    <a:pt x="245" y="804"/>
                  </a:lnTo>
                  <a:lnTo>
                    <a:pt x="0" y="75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1" name="Freeform 24"/>
            <p:cNvSpPr>
              <a:spLocks/>
            </p:cNvSpPr>
            <p:nvPr/>
          </p:nvSpPr>
          <p:spPr bwMode="auto">
            <a:xfrm>
              <a:off x="1526" y="845"/>
              <a:ext cx="925" cy="574"/>
            </a:xfrm>
            <a:custGeom>
              <a:avLst/>
              <a:gdLst>
                <a:gd name="T0" fmla="*/ 16 w 925"/>
                <a:gd name="T1" fmla="*/ 146 h 574"/>
                <a:gd name="T2" fmla="*/ 17 w 925"/>
                <a:gd name="T3" fmla="*/ 170 h 574"/>
                <a:gd name="T4" fmla="*/ 9 w 925"/>
                <a:gd name="T5" fmla="*/ 174 h 574"/>
                <a:gd name="T6" fmla="*/ 36 w 925"/>
                <a:gd name="T7" fmla="*/ 200 h 574"/>
                <a:gd name="T8" fmla="*/ 64 w 925"/>
                <a:gd name="T9" fmla="*/ 269 h 574"/>
                <a:gd name="T10" fmla="*/ 74 w 925"/>
                <a:gd name="T11" fmla="*/ 330 h 574"/>
                <a:gd name="T12" fmla="*/ 79 w 925"/>
                <a:gd name="T13" fmla="*/ 363 h 574"/>
                <a:gd name="T14" fmla="*/ 58 w 925"/>
                <a:gd name="T15" fmla="*/ 395 h 574"/>
                <a:gd name="T16" fmla="*/ 72 w 925"/>
                <a:gd name="T17" fmla="*/ 409 h 574"/>
                <a:gd name="T18" fmla="*/ 110 w 925"/>
                <a:gd name="T19" fmla="*/ 388 h 574"/>
                <a:gd name="T20" fmla="*/ 135 w 925"/>
                <a:gd name="T21" fmla="*/ 497 h 574"/>
                <a:gd name="T22" fmla="*/ 153 w 925"/>
                <a:gd name="T23" fmla="*/ 502 h 574"/>
                <a:gd name="T24" fmla="*/ 156 w 925"/>
                <a:gd name="T25" fmla="*/ 533 h 574"/>
                <a:gd name="T26" fmla="*/ 168 w 925"/>
                <a:gd name="T27" fmla="*/ 549 h 574"/>
                <a:gd name="T28" fmla="*/ 204 w 925"/>
                <a:gd name="T29" fmla="*/ 546 h 574"/>
                <a:gd name="T30" fmla="*/ 280 w 925"/>
                <a:gd name="T31" fmla="*/ 547 h 574"/>
                <a:gd name="T32" fmla="*/ 313 w 925"/>
                <a:gd name="T33" fmla="*/ 561 h 574"/>
                <a:gd name="T34" fmla="*/ 323 w 925"/>
                <a:gd name="T35" fmla="*/ 505 h 574"/>
                <a:gd name="T36" fmla="*/ 574 w 925"/>
                <a:gd name="T37" fmla="*/ 543 h 574"/>
                <a:gd name="T38" fmla="*/ 883 w 925"/>
                <a:gd name="T39" fmla="*/ 574 h 574"/>
                <a:gd name="T40" fmla="*/ 894 w 925"/>
                <a:gd name="T41" fmla="*/ 470 h 574"/>
                <a:gd name="T42" fmla="*/ 925 w 925"/>
                <a:gd name="T43" fmla="*/ 135 h 574"/>
                <a:gd name="T44" fmla="*/ 515 w 925"/>
                <a:gd name="T45" fmla="*/ 88 h 574"/>
                <a:gd name="T46" fmla="*/ 311 w 925"/>
                <a:gd name="T47" fmla="*/ 55 h 574"/>
                <a:gd name="T48" fmla="*/ 23 w 925"/>
                <a:gd name="T49" fmla="*/ 0 h 574"/>
                <a:gd name="T50" fmla="*/ 0 w 925"/>
                <a:gd name="T51" fmla="*/ 108 h 574"/>
                <a:gd name="T52" fmla="*/ 16 w 925"/>
                <a:gd name="T53" fmla="*/ 146 h 574"/>
                <a:gd name="T54" fmla="*/ 16 w 925"/>
                <a:gd name="T55" fmla="*/ 146 h 57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25"/>
                <a:gd name="T85" fmla="*/ 0 h 574"/>
                <a:gd name="T86" fmla="*/ 925 w 925"/>
                <a:gd name="T87" fmla="*/ 574 h 57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25" h="574">
                  <a:moveTo>
                    <a:pt x="16" y="146"/>
                  </a:moveTo>
                  <a:lnTo>
                    <a:pt x="17" y="170"/>
                  </a:lnTo>
                  <a:lnTo>
                    <a:pt x="9" y="174"/>
                  </a:lnTo>
                  <a:lnTo>
                    <a:pt x="36" y="200"/>
                  </a:lnTo>
                  <a:lnTo>
                    <a:pt x="64" y="269"/>
                  </a:lnTo>
                  <a:lnTo>
                    <a:pt x="74" y="330"/>
                  </a:lnTo>
                  <a:lnTo>
                    <a:pt x="79" y="363"/>
                  </a:lnTo>
                  <a:lnTo>
                    <a:pt x="58" y="395"/>
                  </a:lnTo>
                  <a:lnTo>
                    <a:pt x="72" y="409"/>
                  </a:lnTo>
                  <a:lnTo>
                    <a:pt x="110" y="388"/>
                  </a:lnTo>
                  <a:lnTo>
                    <a:pt x="135" y="497"/>
                  </a:lnTo>
                  <a:lnTo>
                    <a:pt x="153" y="502"/>
                  </a:lnTo>
                  <a:lnTo>
                    <a:pt x="156" y="533"/>
                  </a:lnTo>
                  <a:lnTo>
                    <a:pt x="168" y="549"/>
                  </a:lnTo>
                  <a:lnTo>
                    <a:pt x="204" y="546"/>
                  </a:lnTo>
                  <a:lnTo>
                    <a:pt x="280" y="547"/>
                  </a:lnTo>
                  <a:lnTo>
                    <a:pt x="313" y="561"/>
                  </a:lnTo>
                  <a:lnTo>
                    <a:pt x="323" y="505"/>
                  </a:lnTo>
                  <a:lnTo>
                    <a:pt x="574" y="543"/>
                  </a:lnTo>
                  <a:lnTo>
                    <a:pt x="883" y="574"/>
                  </a:lnTo>
                  <a:lnTo>
                    <a:pt x="894" y="470"/>
                  </a:lnTo>
                  <a:lnTo>
                    <a:pt x="925" y="135"/>
                  </a:lnTo>
                  <a:lnTo>
                    <a:pt x="515" y="88"/>
                  </a:lnTo>
                  <a:lnTo>
                    <a:pt x="311" y="55"/>
                  </a:lnTo>
                  <a:lnTo>
                    <a:pt x="23" y="0"/>
                  </a:lnTo>
                  <a:lnTo>
                    <a:pt x="0" y="108"/>
                  </a:lnTo>
                  <a:lnTo>
                    <a:pt x="16" y="14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2" name="Freeform 25"/>
            <p:cNvSpPr>
              <a:spLocks/>
            </p:cNvSpPr>
            <p:nvPr/>
          </p:nvSpPr>
          <p:spPr bwMode="auto">
            <a:xfrm>
              <a:off x="1261" y="2184"/>
              <a:ext cx="617" cy="695"/>
            </a:xfrm>
            <a:custGeom>
              <a:avLst/>
              <a:gdLst>
                <a:gd name="T0" fmla="*/ 40 w 617"/>
                <a:gd name="T1" fmla="*/ 442 h 695"/>
                <a:gd name="T2" fmla="*/ 24 w 617"/>
                <a:gd name="T3" fmla="*/ 415 h 695"/>
                <a:gd name="T4" fmla="*/ 32 w 617"/>
                <a:gd name="T5" fmla="*/ 378 h 695"/>
                <a:gd name="T6" fmla="*/ 73 w 617"/>
                <a:gd name="T7" fmla="*/ 311 h 695"/>
                <a:gd name="T8" fmla="*/ 103 w 617"/>
                <a:gd name="T9" fmla="*/ 294 h 695"/>
                <a:gd name="T10" fmla="*/ 85 w 617"/>
                <a:gd name="T11" fmla="*/ 271 h 695"/>
                <a:gd name="T12" fmla="*/ 73 w 617"/>
                <a:gd name="T13" fmla="*/ 206 h 695"/>
                <a:gd name="T14" fmla="*/ 87 w 617"/>
                <a:gd name="T15" fmla="*/ 90 h 695"/>
                <a:gd name="T16" fmla="*/ 107 w 617"/>
                <a:gd name="T17" fmla="*/ 83 h 695"/>
                <a:gd name="T18" fmla="*/ 142 w 617"/>
                <a:gd name="T19" fmla="*/ 104 h 695"/>
                <a:gd name="T20" fmla="*/ 172 w 617"/>
                <a:gd name="T21" fmla="*/ 0 h 695"/>
                <a:gd name="T22" fmla="*/ 617 w 617"/>
                <a:gd name="T23" fmla="*/ 74 h 695"/>
                <a:gd name="T24" fmla="*/ 525 w 617"/>
                <a:gd name="T25" fmla="*/ 695 h 695"/>
                <a:gd name="T26" fmla="*/ 388 w 617"/>
                <a:gd name="T27" fmla="*/ 677 h 695"/>
                <a:gd name="T28" fmla="*/ 303 w 617"/>
                <a:gd name="T29" fmla="*/ 653 h 695"/>
                <a:gd name="T30" fmla="*/ 128 w 617"/>
                <a:gd name="T31" fmla="*/ 584 h 695"/>
                <a:gd name="T32" fmla="*/ 0 w 617"/>
                <a:gd name="T33" fmla="*/ 477 h 695"/>
                <a:gd name="T34" fmla="*/ 40 w 617"/>
                <a:gd name="T35" fmla="*/ 442 h 695"/>
                <a:gd name="T36" fmla="*/ 40 w 617"/>
                <a:gd name="T37" fmla="*/ 442 h 6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7"/>
                <a:gd name="T58" fmla="*/ 0 h 695"/>
                <a:gd name="T59" fmla="*/ 617 w 617"/>
                <a:gd name="T60" fmla="*/ 695 h 6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7" h="695">
                  <a:moveTo>
                    <a:pt x="40" y="442"/>
                  </a:moveTo>
                  <a:lnTo>
                    <a:pt x="24" y="415"/>
                  </a:lnTo>
                  <a:lnTo>
                    <a:pt x="32" y="378"/>
                  </a:lnTo>
                  <a:lnTo>
                    <a:pt x="73" y="311"/>
                  </a:lnTo>
                  <a:lnTo>
                    <a:pt x="103" y="294"/>
                  </a:lnTo>
                  <a:lnTo>
                    <a:pt x="85" y="271"/>
                  </a:lnTo>
                  <a:lnTo>
                    <a:pt x="73" y="206"/>
                  </a:lnTo>
                  <a:lnTo>
                    <a:pt x="87" y="90"/>
                  </a:lnTo>
                  <a:lnTo>
                    <a:pt x="107" y="83"/>
                  </a:lnTo>
                  <a:lnTo>
                    <a:pt x="142" y="104"/>
                  </a:lnTo>
                  <a:lnTo>
                    <a:pt x="172" y="0"/>
                  </a:lnTo>
                  <a:lnTo>
                    <a:pt x="617" y="74"/>
                  </a:lnTo>
                  <a:lnTo>
                    <a:pt x="525" y="695"/>
                  </a:lnTo>
                  <a:lnTo>
                    <a:pt x="388" y="677"/>
                  </a:lnTo>
                  <a:lnTo>
                    <a:pt x="303" y="653"/>
                  </a:lnTo>
                  <a:lnTo>
                    <a:pt x="128" y="584"/>
                  </a:lnTo>
                  <a:lnTo>
                    <a:pt x="0" y="477"/>
                  </a:lnTo>
                  <a:lnTo>
                    <a:pt x="40" y="44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3" name="Freeform 26"/>
            <p:cNvSpPr>
              <a:spLocks/>
            </p:cNvSpPr>
            <p:nvPr/>
          </p:nvSpPr>
          <p:spPr bwMode="auto">
            <a:xfrm>
              <a:off x="1773" y="1350"/>
              <a:ext cx="636" cy="511"/>
            </a:xfrm>
            <a:custGeom>
              <a:avLst/>
              <a:gdLst>
                <a:gd name="T0" fmla="*/ 0 w 636"/>
                <a:gd name="T1" fmla="*/ 439 h 511"/>
                <a:gd name="T2" fmla="*/ 76 w 636"/>
                <a:gd name="T3" fmla="*/ 0 h 511"/>
                <a:gd name="T4" fmla="*/ 327 w 636"/>
                <a:gd name="T5" fmla="*/ 38 h 511"/>
                <a:gd name="T6" fmla="*/ 636 w 636"/>
                <a:gd name="T7" fmla="*/ 69 h 511"/>
                <a:gd name="T8" fmla="*/ 615 w 636"/>
                <a:gd name="T9" fmla="*/ 291 h 511"/>
                <a:gd name="T10" fmla="*/ 595 w 636"/>
                <a:gd name="T11" fmla="*/ 511 h 511"/>
                <a:gd name="T12" fmla="*/ 172 w 636"/>
                <a:gd name="T13" fmla="*/ 466 h 511"/>
                <a:gd name="T14" fmla="*/ 0 w 636"/>
                <a:gd name="T15" fmla="*/ 439 h 511"/>
                <a:gd name="T16" fmla="*/ 0 w 636"/>
                <a:gd name="T17" fmla="*/ 439 h 5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6"/>
                <a:gd name="T28" fmla="*/ 0 h 511"/>
                <a:gd name="T29" fmla="*/ 636 w 636"/>
                <a:gd name="T30" fmla="*/ 511 h 5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6" h="511">
                  <a:moveTo>
                    <a:pt x="0" y="439"/>
                  </a:moveTo>
                  <a:lnTo>
                    <a:pt x="76" y="0"/>
                  </a:lnTo>
                  <a:lnTo>
                    <a:pt x="327" y="38"/>
                  </a:lnTo>
                  <a:lnTo>
                    <a:pt x="636" y="69"/>
                  </a:lnTo>
                  <a:lnTo>
                    <a:pt x="615" y="291"/>
                  </a:lnTo>
                  <a:lnTo>
                    <a:pt x="595" y="511"/>
                  </a:lnTo>
                  <a:lnTo>
                    <a:pt x="172" y="466"/>
                  </a:lnTo>
                  <a:lnTo>
                    <a:pt x="0" y="43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4" name="Freeform 27"/>
            <p:cNvSpPr>
              <a:spLocks/>
            </p:cNvSpPr>
            <p:nvPr/>
          </p:nvSpPr>
          <p:spPr bwMode="auto">
            <a:xfrm>
              <a:off x="1878" y="1816"/>
              <a:ext cx="660" cy="506"/>
            </a:xfrm>
            <a:custGeom>
              <a:avLst/>
              <a:gdLst>
                <a:gd name="T0" fmla="*/ 67 w 660"/>
                <a:gd name="T1" fmla="*/ 0 h 506"/>
                <a:gd name="T2" fmla="*/ 490 w 660"/>
                <a:gd name="T3" fmla="*/ 45 h 506"/>
                <a:gd name="T4" fmla="*/ 660 w 660"/>
                <a:gd name="T5" fmla="*/ 61 h 506"/>
                <a:gd name="T6" fmla="*/ 652 w 660"/>
                <a:gd name="T7" fmla="*/ 170 h 506"/>
                <a:gd name="T8" fmla="*/ 630 w 660"/>
                <a:gd name="T9" fmla="*/ 506 h 506"/>
                <a:gd name="T10" fmla="*/ 543 w 660"/>
                <a:gd name="T11" fmla="*/ 500 h 506"/>
                <a:gd name="T12" fmla="*/ 273 w 660"/>
                <a:gd name="T13" fmla="*/ 476 h 506"/>
                <a:gd name="T14" fmla="*/ 0 w 660"/>
                <a:gd name="T15" fmla="*/ 442 h 506"/>
                <a:gd name="T16" fmla="*/ 67 w 660"/>
                <a:gd name="T17" fmla="*/ 0 h 506"/>
                <a:gd name="T18" fmla="*/ 67 w 660"/>
                <a:gd name="T19" fmla="*/ 0 h 5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0"/>
                <a:gd name="T31" fmla="*/ 0 h 506"/>
                <a:gd name="T32" fmla="*/ 660 w 660"/>
                <a:gd name="T33" fmla="*/ 506 h 5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0" h="506">
                  <a:moveTo>
                    <a:pt x="67" y="0"/>
                  </a:moveTo>
                  <a:lnTo>
                    <a:pt x="490" y="45"/>
                  </a:lnTo>
                  <a:lnTo>
                    <a:pt x="660" y="61"/>
                  </a:lnTo>
                  <a:lnTo>
                    <a:pt x="652" y="170"/>
                  </a:lnTo>
                  <a:lnTo>
                    <a:pt x="630" y="506"/>
                  </a:lnTo>
                  <a:lnTo>
                    <a:pt x="543" y="500"/>
                  </a:lnTo>
                  <a:lnTo>
                    <a:pt x="273" y="476"/>
                  </a:lnTo>
                  <a:lnTo>
                    <a:pt x="0" y="442"/>
                  </a:lnTo>
                  <a:lnTo>
                    <a:pt x="67"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5" name="Freeform 28"/>
            <p:cNvSpPr>
              <a:spLocks/>
            </p:cNvSpPr>
            <p:nvPr/>
          </p:nvSpPr>
          <p:spPr bwMode="auto">
            <a:xfrm>
              <a:off x="1786" y="2258"/>
              <a:ext cx="635" cy="632"/>
            </a:xfrm>
            <a:custGeom>
              <a:avLst/>
              <a:gdLst>
                <a:gd name="T0" fmla="*/ 80 w 635"/>
                <a:gd name="T1" fmla="*/ 632 h 632"/>
                <a:gd name="T2" fmla="*/ 88 w 635"/>
                <a:gd name="T3" fmla="*/ 585 h 632"/>
                <a:gd name="T4" fmla="*/ 247 w 635"/>
                <a:gd name="T5" fmla="*/ 606 h 632"/>
                <a:gd name="T6" fmla="*/ 239 w 635"/>
                <a:gd name="T7" fmla="*/ 582 h 632"/>
                <a:gd name="T8" fmla="*/ 583 w 635"/>
                <a:gd name="T9" fmla="*/ 614 h 632"/>
                <a:gd name="T10" fmla="*/ 635 w 635"/>
                <a:gd name="T11" fmla="*/ 58 h 632"/>
                <a:gd name="T12" fmla="*/ 365 w 635"/>
                <a:gd name="T13" fmla="*/ 34 h 632"/>
                <a:gd name="T14" fmla="*/ 92 w 635"/>
                <a:gd name="T15" fmla="*/ 0 h 632"/>
                <a:gd name="T16" fmla="*/ 0 w 635"/>
                <a:gd name="T17" fmla="*/ 621 h 632"/>
                <a:gd name="T18" fmla="*/ 80 w 635"/>
                <a:gd name="T19" fmla="*/ 632 h 632"/>
                <a:gd name="T20" fmla="*/ 80 w 635"/>
                <a:gd name="T21" fmla="*/ 632 h 6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5"/>
                <a:gd name="T34" fmla="*/ 0 h 632"/>
                <a:gd name="T35" fmla="*/ 635 w 635"/>
                <a:gd name="T36" fmla="*/ 632 h 6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5" h="632">
                  <a:moveTo>
                    <a:pt x="80" y="632"/>
                  </a:moveTo>
                  <a:lnTo>
                    <a:pt x="88" y="585"/>
                  </a:lnTo>
                  <a:lnTo>
                    <a:pt x="247" y="606"/>
                  </a:lnTo>
                  <a:lnTo>
                    <a:pt x="239" y="582"/>
                  </a:lnTo>
                  <a:lnTo>
                    <a:pt x="583" y="614"/>
                  </a:lnTo>
                  <a:lnTo>
                    <a:pt x="635" y="58"/>
                  </a:lnTo>
                  <a:lnTo>
                    <a:pt x="365" y="34"/>
                  </a:lnTo>
                  <a:lnTo>
                    <a:pt x="92" y="0"/>
                  </a:lnTo>
                  <a:lnTo>
                    <a:pt x="0" y="621"/>
                  </a:lnTo>
                  <a:lnTo>
                    <a:pt x="80" y="63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6" name="Freeform 29"/>
            <p:cNvSpPr>
              <a:spLocks/>
            </p:cNvSpPr>
            <p:nvPr/>
          </p:nvSpPr>
          <p:spPr bwMode="auto">
            <a:xfrm>
              <a:off x="2025" y="2374"/>
              <a:ext cx="1265" cy="1192"/>
            </a:xfrm>
            <a:custGeom>
              <a:avLst/>
              <a:gdLst>
                <a:gd name="T0" fmla="*/ 0 w 1265"/>
                <a:gd name="T1" fmla="*/ 466 h 1192"/>
                <a:gd name="T2" fmla="*/ 344 w 1265"/>
                <a:gd name="T3" fmla="*/ 498 h 1192"/>
                <a:gd name="T4" fmla="*/ 392 w 1265"/>
                <a:gd name="T5" fmla="*/ 0 h 1192"/>
                <a:gd name="T6" fmla="*/ 666 w 1265"/>
                <a:gd name="T7" fmla="*/ 16 h 1192"/>
                <a:gd name="T8" fmla="*/ 656 w 1265"/>
                <a:gd name="T9" fmla="*/ 230 h 1192"/>
                <a:gd name="T10" fmla="*/ 683 w 1265"/>
                <a:gd name="T11" fmla="*/ 252 h 1192"/>
                <a:gd name="T12" fmla="*/ 708 w 1265"/>
                <a:gd name="T13" fmla="*/ 252 h 1192"/>
                <a:gd name="T14" fmla="*/ 729 w 1265"/>
                <a:gd name="T15" fmla="*/ 273 h 1192"/>
                <a:gd name="T16" fmla="*/ 769 w 1265"/>
                <a:gd name="T17" fmla="*/ 282 h 1192"/>
                <a:gd name="T18" fmla="*/ 851 w 1265"/>
                <a:gd name="T19" fmla="*/ 318 h 1192"/>
                <a:gd name="T20" fmla="*/ 867 w 1265"/>
                <a:gd name="T21" fmla="*/ 302 h 1192"/>
                <a:gd name="T22" fmla="*/ 921 w 1265"/>
                <a:gd name="T23" fmla="*/ 332 h 1192"/>
                <a:gd name="T24" fmla="*/ 991 w 1265"/>
                <a:gd name="T25" fmla="*/ 332 h 1192"/>
                <a:gd name="T26" fmla="*/ 1040 w 1265"/>
                <a:gd name="T27" fmla="*/ 318 h 1192"/>
                <a:gd name="T28" fmla="*/ 1106 w 1265"/>
                <a:gd name="T29" fmla="*/ 306 h 1192"/>
                <a:gd name="T30" fmla="*/ 1169 w 1265"/>
                <a:gd name="T31" fmla="*/ 339 h 1192"/>
                <a:gd name="T32" fmla="*/ 1179 w 1265"/>
                <a:gd name="T33" fmla="*/ 350 h 1192"/>
                <a:gd name="T34" fmla="*/ 1210 w 1265"/>
                <a:gd name="T35" fmla="*/ 350 h 1192"/>
                <a:gd name="T36" fmla="*/ 1218 w 1265"/>
                <a:gd name="T37" fmla="*/ 526 h 1192"/>
                <a:gd name="T38" fmla="*/ 1265 w 1265"/>
                <a:gd name="T39" fmla="*/ 612 h 1192"/>
                <a:gd name="T40" fmla="*/ 1248 w 1265"/>
                <a:gd name="T41" fmla="*/ 680 h 1192"/>
                <a:gd name="T42" fmla="*/ 1251 w 1265"/>
                <a:gd name="T43" fmla="*/ 737 h 1192"/>
                <a:gd name="T44" fmla="*/ 1229 w 1265"/>
                <a:gd name="T45" fmla="*/ 765 h 1192"/>
                <a:gd name="T46" fmla="*/ 1238 w 1265"/>
                <a:gd name="T47" fmla="*/ 775 h 1192"/>
                <a:gd name="T48" fmla="*/ 1187 w 1265"/>
                <a:gd name="T49" fmla="*/ 790 h 1192"/>
                <a:gd name="T50" fmla="*/ 1146 w 1265"/>
                <a:gd name="T51" fmla="*/ 795 h 1192"/>
                <a:gd name="T52" fmla="*/ 1153 w 1265"/>
                <a:gd name="T53" fmla="*/ 764 h 1192"/>
                <a:gd name="T54" fmla="*/ 1130 w 1265"/>
                <a:gd name="T55" fmla="*/ 781 h 1192"/>
                <a:gd name="T56" fmla="*/ 1131 w 1265"/>
                <a:gd name="T57" fmla="*/ 817 h 1192"/>
                <a:gd name="T58" fmla="*/ 1105 w 1265"/>
                <a:gd name="T59" fmla="*/ 853 h 1192"/>
                <a:gd name="T60" fmla="*/ 955 w 1265"/>
                <a:gd name="T61" fmla="*/ 929 h 1192"/>
                <a:gd name="T62" fmla="*/ 906 w 1265"/>
                <a:gd name="T63" fmla="*/ 978 h 1192"/>
                <a:gd name="T64" fmla="*/ 864 w 1265"/>
                <a:gd name="T65" fmla="*/ 1081 h 1192"/>
                <a:gd name="T66" fmla="*/ 900 w 1265"/>
                <a:gd name="T67" fmla="*/ 1192 h 1192"/>
                <a:gd name="T68" fmla="*/ 864 w 1265"/>
                <a:gd name="T69" fmla="*/ 1192 h 1192"/>
                <a:gd name="T70" fmla="*/ 703 w 1265"/>
                <a:gd name="T71" fmla="*/ 1135 h 1192"/>
                <a:gd name="T72" fmla="*/ 686 w 1265"/>
                <a:gd name="T73" fmla="*/ 1088 h 1192"/>
                <a:gd name="T74" fmla="*/ 669 w 1265"/>
                <a:gd name="T75" fmla="*/ 1066 h 1192"/>
                <a:gd name="T76" fmla="*/ 662 w 1265"/>
                <a:gd name="T77" fmla="*/ 1004 h 1192"/>
                <a:gd name="T78" fmla="*/ 633 w 1265"/>
                <a:gd name="T79" fmla="*/ 981 h 1192"/>
                <a:gd name="T80" fmla="*/ 544 w 1265"/>
                <a:gd name="T81" fmla="*/ 815 h 1192"/>
                <a:gd name="T82" fmla="*/ 503 w 1265"/>
                <a:gd name="T83" fmla="*/ 784 h 1192"/>
                <a:gd name="T84" fmla="*/ 491 w 1265"/>
                <a:gd name="T85" fmla="*/ 757 h 1192"/>
                <a:gd name="T86" fmla="*/ 363 w 1265"/>
                <a:gd name="T87" fmla="*/ 751 h 1192"/>
                <a:gd name="T88" fmla="*/ 296 w 1265"/>
                <a:gd name="T89" fmla="*/ 830 h 1192"/>
                <a:gd name="T90" fmla="*/ 179 w 1265"/>
                <a:gd name="T91" fmla="*/ 748 h 1192"/>
                <a:gd name="T92" fmla="*/ 146 w 1265"/>
                <a:gd name="T93" fmla="*/ 635 h 1192"/>
                <a:gd name="T94" fmla="*/ 36 w 1265"/>
                <a:gd name="T95" fmla="*/ 527 h 1192"/>
                <a:gd name="T96" fmla="*/ 22 w 1265"/>
                <a:gd name="T97" fmla="*/ 494 h 1192"/>
                <a:gd name="T98" fmla="*/ 8 w 1265"/>
                <a:gd name="T99" fmla="*/ 490 h 1192"/>
                <a:gd name="T100" fmla="*/ 0 w 1265"/>
                <a:gd name="T101" fmla="*/ 466 h 1192"/>
                <a:gd name="T102" fmla="*/ 0 w 1265"/>
                <a:gd name="T103" fmla="*/ 466 h 11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5"/>
                <a:gd name="T157" fmla="*/ 0 h 1192"/>
                <a:gd name="T158" fmla="*/ 1265 w 1265"/>
                <a:gd name="T159" fmla="*/ 1192 h 11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5" h="1192">
                  <a:moveTo>
                    <a:pt x="0" y="466"/>
                  </a:moveTo>
                  <a:lnTo>
                    <a:pt x="344" y="498"/>
                  </a:lnTo>
                  <a:lnTo>
                    <a:pt x="392" y="0"/>
                  </a:lnTo>
                  <a:lnTo>
                    <a:pt x="666" y="16"/>
                  </a:lnTo>
                  <a:lnTo>
                    <a:pt x="656" y="230"/>
                  </a:lnTo>
                  <a:lnTo>
                    <a:pt x="683" y="252"/>
                  </a:lnTo>
                  <a:lnTo>
                    <a:pt x="708" y="252"/>
                  </a:lnTo>
                  <a:lnTo>
                    <a:pt x="729" y="273"/>
                  </a:lnTo>
                  <a:lnTo>
                    <a:pt x="769" y="282"/>
                  </a:lnTo>
                  <a:lnTo>
                    <a:pt x="851" y="318"/>
                  </a:lnTo>
                  <a:lnTo>
                    <a:pt x="867" y="302"/>
                  </a:lnTo>
                  <a:lnTo>
                    <a:pt x="921" y="332"/>
                  </a:lnTo>
                  <a:lnTo>
                    <a:pt x="991" y="332"/>
                  </a:lnTo>
                  <a:lnTo>
                    <a:pt x="1040" y="318"/>
                  </a:lnTo>
                  <a:lnTo>
                    <a:pt x="1106" y="306"/>
                  </a:lnTo>
                  <a:lnTo>
                    <a:pt x="1169" y="339"/>
                  </a:lnTo>
                  <a:lnTo>
                    <a:pt x="1179" y="350"/>
                  </a:lnTo>
                  <a:lnTo>
                    <a:pt x="1210" y="350"/>
                  </a:lnTo>
                  <a:lnTo>
                    <a:pt x="1218" y="526"/>
                  </a:lnTo>
                  <a:lnTo>
                    <a:pt x="1265" y="612"/>
                  </a:lnTo>
                  <a:lnTo>
                    <a:pt x="1248" y="680"/>
                  </a:lnTo>
                  <a:lnTo>
                    <a:pt x="1251" y="737"/>
                  </a:lnTo>
                  <a:lnTo>
                    <a:pt x="1229" y="765"/>
                  </a:lnTo>
                  <a:lnTo>
                    <a:pt x="1238" y="775"/>
                  </a:lnTo>
                  <a:lnTo>
                    <a:pt x="1187" y="790"/>
                  </a:lnTo>
                  <a:lnTo>
                    <a:pt x="1146" y="795"/>
                  </a:lnTo>
                  <a:lnTo>
                    <a:pt x="1153" y="764"/>
                  </a:lnTo>
                  <a:lnTo>
                    <a:pt x="1130" y="781"/>
                  </a:lnTo>
                  <a:lnTo>
                    <a:pt x="1131" y="817"/>
                  </a:lnTo>
                  <a:lnTo>
                    <a:pt x="1105" y="853"/>
                  </a:lnTo>
                  <a:lnTo>
                    <a:pt x="955" y="929"/>
                  </a:lnTo>
                  <a:lnTo>
                    <a:pt x="906" y="978"/>
                  </a:lnTo>
                  <a:lnTo>
                    <a:pt x="864" y="1081"/>
                  </a:lnTo>
                  <a:lnTo>
                    <a:pt x="900" y="1192"/>
                  </a:lnTo>
                  <a:lnTo>
                    <a:pt x="864" y="1192"/>
                  </a:lnTo>
                  <a:lnTo>
                    <a:pt x="703" y="1135"/>
                  </a:lnTo>
                  <a:lnTo>
                    <a:pt x="686" y="1088"/>
                  </a:lnTo>
                  <a:lnTo>
                    <a:pt x="669" y="1066"/>
                  </a:lnTo>
                  <a:lnTo>
                    <a:pt x="662" y="1004"/>
                  </a:lnTo>
                  <a:lnTo>
                    <a:pt x="633" y="981"/>
                  </a:lnTo>
                  <a:lnTo>
                    <a:pt x="544" y="815"/>
                  </a:lnTo>
                  <a:lnTo>
                    <a:pt x="503" y="784"/>
                  </a:lnTo>
                  <a:lnTo>
                    <a:pt x="491" y="757"/>
                  </a:lnTo>
                  <a:lnTo>
                    <a:pt x="363" y="751"/>
                  </a:lnTo>
                  <a:lnTo>
                    <a:pt x="296" y="830"/>
                  </a:lnTo>
                  <a:lnTo>
                    <a:pt x="179" y="748"/>
                  </a:lnTo>
                  <a:lnTo>
                    <a:pt x="146" y="635"/>
                  </a:lnTo>
                  <a:lnTo>
                    <a:pt x="36" y="527"/>
                  </a:lnTo>
                  <a:lnTo>
                    <a:pt x="22" y="494"/>
                  </a:lnTo>
                  <a:lnTo>
                    <a:pt x="8" y="490"/>
                  </a:lnTo>
                  <a:lnTo>
                    <a:pt x="0" y="46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7" name="Freeform 30"/>
            <p:cNvSpPr>
              <a:spLocks/>
            </p:cNvSpPr>
            <p:nvPr/>
          </p:nvSpPr>
          <p:spPr bwMode="auto">
            <a:xfrm>
              <a:off x="2420" y="980"/>
              <a:ext cx="595" cy="365"/>
            </a:xfrm>
            <a:custGeom>
              <a:avLst/>
              <a:gdLst>
                <a:gd name="T0" fmla="*/ 31 w 595"/>
                <a:gd name="T1" fmla="*/ 0 h 365"/>
                <a:gd name="T2" fmla="*/ 549 w 595"/>
                <a:gd name="T3" fmla="*/ 27 h 365"/>
                <a:gd name="T4" fmla="*/ 552 w 595"/>
                <a:gd name="T5" fmla="*/ 118 h 365"/>
                <a:gd name="T6" fmla="*/ 576 w 595"/>
                <a:gd name="T7" fmla="*/ 192 h 365"/>
                <a:gd name="T8" fmla="*/ 579 w 595"/>
                <a:gd name="T9" fmla="*/ 288 h 365"/>
                <a:gd name="T10" fmla="*/ 595 w 595"/>
                <a:gd name="T11" fmla="*/ 365 h 365"/>
                <a:gd name="T12" fmla="*/ 282 w 595"/>
                <a:gd name="T13" fmla="*/ 356 h 365"/>
                <a:gd name="T14" fmla="*/ 0 w 595"/>
                <a:gd name="T15" fmla="*/ 335 h 365"/>
                <a:gd name="T16" fmla="*/ 31 w 595"/>
                <a:gd name="T17" fmla="*/ 0 h 365"/>
                <a:gd name="T18" fmla="*/ 31 w 595"/>
                <a:gd name="T19" fmla="*/ 0 h 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5"/>
                <a:gd name="T31" fmla="*/ 0 h 365"/>
                <a:gd name="T32" fmla="*/ 595 w 595"/>
                <a:gd name="T33" fmla="*/ 365 h 3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5" h="365">
                  <a:moveTo>
                    <a:pt x="31" y="0"/>
                  </a:moveTo>
                  <a:lnTo>
                    <a:pt x="549" y="27"/>
                  </a:lnTo>
                  <a:lnTo>
                    <a:pt x="552" y="118"/>
                  </a:lnTo>
                  <a:lnTo>
                    <a:pt x="576" y="192"/>
                  </a:lnTo>
                  <a:lnTo>
                    <a:pt x="579" y="288"/>
                  </a:lnTo>
                  <a:lnTo>
                    <a:pt x="595" y="365"/>
                  </a:lnTo>
                  <a:lnTo>
                    <a:pt x="282" y="356"/>
                  </a:lnTo>
                  <a:lnTo>
                    <a:pt x="0" y="335"/>
                  </a:lnTo>
                  <a:lnTo>
                    <a:pt x="31"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8" name="Freeform 31"/>
            <p:cNvSpPr>
              <a:spLocks/>
            </p:cNvSpPr>
            <p:nvPr/>
          </p:nvSpPr>
          <p:spPr bwMode="auto">
            <a:xfrm>
              <a:off x="2388" y="1315"/>
              <a:ext cx="636" cy="416"/>
            </a:xfrm>
            <a:custGeom>
              <a:avLst/>
              <a:gdLst>
                <a:gd name="T0" fmla="*/ 32 w 636"/>
                <a:gd name="T1" fmla="*/ 0 h 416"/>
                <a:gd name="T2" fmla="*/ 314 w 636"/>
                <a:gd name="T3" fmla="*/ 21 h 416"/>
                <a:gd name="T4" fmla="*/ 627 w 636"/>
                <a:gd name="T5" fmla="*/ 30 h 416"/>
                <a:gd name="T6" fmla="*/ 605 w 636"/>
                <a:gd name="T7" fmla="*/ 69 h 416"/>
                <a:gd name="T8" fmla="*/ 636 w 636"/>
                <a:gd name="T9" fmla="*/ 98 h 416"/>
                <a:gd name="T10" fmla="*/ 635 w 636"/>
                <a:gd name="T11" fmla="*/ 302 h 416"/>
                <a:gd name="T12" fmla="*/ 622 w 636"/>
                <a:gd name="T13" fmla="*/ 301 h 416"/>
                <a:gd name="T14" fmla="*/ 622 w 636"/>
                <a:gd name="T15" fmla="*/ 328 h 416"/>
                <a:gd name="T16" fmla="*/ 633 w 636"/>
                <a:gd name="T17" fmla="*/ 346 h 416"/>
                <a:gd name="T18" fmla="*/ 627 w 636"/>
                <a:gd name="T19" fmla="*/ 367 h 416"/>
                <a:gd name="T20" fmla="*/ 633 w 636"/>
                <a:gd name="T21" fmla="*/ 416 h 416"/>
                <a:gd name="T22" fmla="*/ 619 w 636"/>
                <a:gd name="T23" fmla="*/ 409 h 416"/>
                <a:gd name="T24" fmla="*/ 602 w 636"/>
                <a:gd name="T25" fmla="*/ 392 h 416"/>
                <a:gd name="T26" fmla="*/ 547 w 636"/>
                <a:gd name="T27" fmla="*/ 373 h 416"/>
                <a:gd name="T28" fmla="*/ 491 w 636"/>
                <a:gd name="T29" fmla="*/ 376 h 416"/>
                <a:gd name="T30" fmla="*/ 460 w 636"/>
                <a:gd name="T31" fmla="*/ 353 h 416"/>
                <a:gd name="T32" fmla="*/ 0 w 636"/>
                <a:gd name="T33" fmla="*/ 326 h 416"/>
                <a:gd name="T34" fmla="*/ 32 w 636"/>
                <a:gd name="T35" fmla="*/ 0 h 416"/>
                <a:gd name="T36" fmla="*/ 32 w 636"/>
                <a:gd name="T37" fmla="*/ 0 h 4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6"/>
                <a:gd name="T58" fmla="*/ 0 h 416"/>
                <a:gd name="T59" fmla="*/ 636 w 636"/>
                <a:gd name="T60" fmla="*/ 416 h 4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6" h="416">
                  <a:moveTo>
                    <a:pt x="32" y="0"/>
                  </a:moveTo>
                  <a:lnTo>
                    <a:pt x="314" y="21"/>
                  </a:lnTo>
                  <a:lnTo>
                    <a:pt x="627" y="30"/>
                  </a:lnTo>
                  <a:lnTo>
                    <a:pt x="605" y="69"/>
                  </a:lnTo>
                  <a:lnTo>
                    <a:pt x="636" y="98"/>
                  </a:lnTo>
                  <a:lnTo>
                    <a:pt x="635" y="302"/>
                  </a:lnTo>
                  <a:lnTo>
                    <a:pt x="622" y="301"/>
                  </a:lnTo>
                  <a:lnTo>
                    <a:pt x="622" y="328"/>
                  </a:lnTo>
                  <a:lnTo>
                    <a:pt x="633" y="346"/>
                  </a:lnTo>
                  <a:lnTo>
                    <a:pt x="627" y="367"/>
                  </a:lnTo>
                  <a:lnTo>
                    <a:pt x="633" y="416"/>
                  </a:lnTo>
                  <a:lnTo>
                    <a:pt x="619" y="409"/>
                  </a:lnTo>
                  <a:lnTo>
                    <a:pt x="602" y="392"/>
                  </a:lnTo>
                  <a:lnTo>
                    <a:pt x="547" y="373"/>
                  </a:lnTo>
                  <a:lnTo>
                    <a:pt x="491" y="376"/>
                  </a:lnTo>
                  <a:lnTo>
                    <a:pt x="460" y="353"/>
                  </a:lnTo>
                  <a:lnTo>
                    <a:pt x="0" y="326"/>
                  </a:lnTo>
                  <a:lnTo>
                    <a:pt x="32"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9" name="Freeform 32"/>
            <p:cNvSpPr>
              <a:spLocks/>
            </p:cNvSpPr>
            <p:nvPr/>
          </p:nvSpPr>
          <p:spPr bwMode="auto">
            <a:xfrm>
              <a:off x="2368" y="1641"/>
              <a:ext cx="746" cy="363"/>
            </a:xfrm>
            <a:custGeom>
              <a:avLst/>
              <a:gdLst>
                <a:gd name="T0" fmla="*/ 20 w 746"/>
                <a:gd name="T1" fmla="*/ 0 h 363"/>
                <a:gd name="T2" fmla="*/ 480 w 746"/>
                <a:gd name="T3" fmla="*/ 27 h 363"/>
                <a:gd name="T4" fmla="*/ 511 w 746"/>
                <a:gd name="T5" fmla="*/ 50 h 363"/>
                <a:gd name="T6" fmla="*/ 567 w 746"/>
                <a:gd name="T7" fmla="*/ 47 h 363"/>
                <a:gd name="T8" fmla="*/ 622 w 746"/>
                <a:gd name="T9" fmla="*/ 66 h 363"/>
                <a:gd name="T10" fmla="*/ 639 w 746"/>
                <a:gd name="T11" fmla="*/ 83 h 363"/>
                <a:gd name="T12" fmla="*/ 653 w 746"/>
                <a:gd name="T13" fmla="*/ 90 h 363"/>
                <a:gd name="T14" fmla="*/ 678 w 746"/>
                <a:gd name="T15" fmla="*/ 159 h 363"/>
                <a:gd name="T16" fmla="*/ 678 w 746"/>
                <a:gd name="T17" fmla="*/ 179 h 363"/>
                <a:gd name="T18" fmla="*/ 696 w 746"/>
                <a:gd name="T19" fmla="*/ 212 h 363"/>
                <a:gd name="T20" fmla="*/ 703 w 746"/>
                <a:gd name="T21" fmla="*/ 264 h 363"/>
                <a:gd name="T22" fmla="*/ 699 w 746"/>
                <a:gd name="T23" fmla="*/ 280 h 363"/>
                <a:gd name="T24" fmla="*/ 710 w 746"/>
                <a:gd name="T25" fmla="*/ 297 h 363"/>
                <a:gd name="T26" fmla="*/ 746 w 746"/>
                <a:gd name="T27" fmla="*/ 363 h 363"/>
                <a:gd name="T28" fmla="*/ 414 w 746"/>
                <a:gd name="T29" fmla="*/ 360 h 363"/>
                <a:gd name="T30" fmla="*/ 162 w 746"/>
                <a:gd name="T31" fmla="*/ 345 h 363"/>
                <a:gd name="T32" fmla="*/ 170 w 746"/>
                <a:gd name="T33" fmla="*/ 236 h 363"/>
                <a:gd name="T34" fmla="*/ 0 w 746"/>
                <a:gd name="T35" fmla="*/ 220 h 363"/>
                <a:gd name="T36" fmla="*/ 20 w 746"/>
                <a:gd name="T37" fmla="*/ 0 h 363"/>
                <a:gd name="T38" fmla="*/ 20 w 746"/>
                <a:gd name="T39" fmla="*/ 0 h 3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6"/>
                <a:gd name="T61" fmla="*/ 0 h 363"/>
                <a:gd name="T62" fmla="*/ 746 w 746"/>
                <a:gd name="T63" fmla="*/ 363 h 3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6" h="363">
                  <a:moveTo>
                    <a:pt x="20" y="0"/>
                  </a:moveTo>
                  <a:lnTo>
                    <a:pt x="480" y="27"/>
                  </a:lnTo>
                  <a:lnTo>
                    <a:pt x="511" y="50"/>
                  </a:lnTo>
                  <a:lnTo>
                    <a:pt x="567" y="47"/>
                  </a:lnTo>
                  <a:lnTo>
                    <a:pt x="622" y="66"/>
                  </a:lnTo>
                  <a:lnTo>
                    <a:pt x="639" y="83"/>
                  </a:lnTo>
                  <a:lnTo>
                    <a:pt x="653" y="90"/>
                  </a:lnTo>
                  <a:lnTo>
                    <a:pt x="678" y="159"/>
                  </a:lnTo>
                  <a:lnTo>
                    <a:pt x="678" y="179"/>
                  </a:lnTo>
                  <a:lnTo>
                    <a:pt x="696" y="212"/>
                  </a:lnTo>
                  <a:lnTo>
                    <a:pt x="703" y="264"/>
                  </a:lnTo>
                  <a:lnTo>
                    <a:pt x="699" y="280"/>
                  </a:lnTo>
                  <a:lnTo>
                    <a:pt x="710" y="297"/>
                  </a:lnTo>
                  <a:lnTo>
                    <a:pt x="746" y="363"/>
                  </a:lnTo>
                  <a:lnTo>
                    <a:pt x="414" y="360"/>
                  </a:lnTo>
                  <a:lnTo>
                    <a:pt x="162" y="345"/>
                  </a:lnTo>
                  <a:lnTo>
                    <a:pt x="170" y="236"/>
                  </a:lnTo>
                  <a:lnTo>
                    <a:pt x="0" y="220"/>
                  </a:lnTo>
                  <a:lnTo>
                    <a:pt x="20"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0" name="Freeform 33"/>
            <p:cNvSpPr>
              <a:spLocks/>
            </p:cNvSpPr>
            <p:nvPr/>
          </p:nvSpPr>
          <p:spPr bwMode="auto">
            <a:xfrm>
              <a:off x="2508" y="1986"/>
              <a:ext cx="672" cy="354"/>
            </a:xfrm>
            <a:custGeom>
              <a:avLst/>
              <a:gdLst>
                <a:gd name="T0" fmla="*/ 22 w 672"/>
                <a:gd name="T1" fmla="*/ 0 h 354"/>
                <a:gd name="T2" fmla="*/ 274 w 672"/>
                <a:gd name="T3" fmla="*/ 15 h 354"/>
                <a:gd name="T4" fmla="*/ 606 w 672"/>
                <a:gd name="T5" fmla="*/ 18 h 354"/>
                <a:gd name="T6" fmla="*/ 623 w 672"/>
                <a:gd name="T7" fmla="*/ 34 h 354"/>
                <a:gd name="T8" fmla="*/ 634 w 672"/>
                <a:gd name="T9" fmla="*/ 31 h 354"/>
                <a:gd name="T10" fmla="*/ 647 w 672"/>
                <a:gd name="T11" fmla="*/ 48 h 354"/>
                <a:gd name="T12" fmla="*/ 636 w 672"/>
                <a:gd name="T13" fmla="*/ 48 h 354"/>
                <a:gd name="T14" fmla="*/ 625 w 672"/>
                <a:gd name="T15" fmla="*/ 70 h 354"/>
                <a:gd name="T16" fmla="*/ 652 w 672"/>
                <a:gd name="T17" fmla="*/ 108 h 354"/>
                <a:gd name="T18" fmla="*/ 672 w 672"/>
                <a:gd name="T19" fmla="*/ 114 h 354"/>
                <a:gd name="T20" fmla="*/ 669 w 672"/>
                <a:gd name="T21" fmla="*/ 352 h 354"/>
                <a:gd name="T22" fmla="*/ 384 w 672"/>
                <a:gd name="T23" fmla="*/ 354 h 354"/>
                <a:gd name="T24" fmla="*/ 0 w 672"/>
                <a:gd name="T25" fmla="*/ 336 h 354"/>
                <a:gd name="T26" fmla="*/ 22 w 672"/>
                <a:gd name="T27" fmla="*/ 0 h 354"/>
                <a:gd name="T28" fmla="*/ 22 w 672"/>
                <a:gd name="T29" fmla="*/ 0 h 3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354"/>
                <a:gd name="T47" fmla="*/ 672 w 672"/>
                <a:gd name="T48" fmla="*/ 354 h 3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354">
                  <a:moveTo>
                    <a:pt x="22" y="0"/>
                  </a:moveTo>
                  <a:lnTo>
                    <a:pt x="274" y="15"/>
                  </a:lnTo>
                  <a:lnTo>
                    <a:pt x="606" y="18"/>
                  </a:lnTo>
                  <a:lnTo>
                    <a:pt x="623" y="34"/>
                  </a:lnTo>
                  <a:lnTo>
                    <a:pt x="634" y="31"/>
                  </a:lnTo>
                  <a:lnTo>
                    <a:pt x="647" y="48"/>
                  </a:lnTo>
                  <a:lnTo>
                    <a:pt x="636" y="48"/>
                  </a:lnTo>
                  <a:lnTo>
                    <a:pt x="625" y="70"/>
                  </a:lnTo>
                  <a:lnTo>
                    <a:pt x="652" y="108"/>
                  </a:lnTo>
                  <a:lnTo>
                    <a:pt x="672" y="114"/>
                  </a:lnTo>
                  <a:lnTo>
                    <a:pt x="669" y="352"/>
                  </a:lnTo>
                  <a:lnTo>
                    <a:pt x="384" y="354"/>
                  </a:lnTo>
                  <a:lnTo>
                    <a:pt x="0" y="336"/>
                  </a:lnTo>
                  <a:lnTo>
                    <a:pt x="22"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1" name="Freeform 34"/>
            <p:cNvSpPr>
              <a:spLocks/>
            </p:cNvSpPr>
            <p:nvPr/>
          </p:nvSpPr>
          <p:spPr bwMode="auto">
            <a:xfrm>
              <a:off x="2417" y="2316"/>
              <a:ext cx="780" cy="397"/>
            </a:xfrm>
            <a:custGeom>
              <a:avLst/>
              <a:gdLst>
                <a:gd name="T0" fmla="*/ 4 w 780"/>
                <a:gd name="T1" fmla="*/ 0 h 397"/>
                <a:gd name="T2" fmla="*/ 91 w 780"/>
                <a:gd name="T3" fmla="*/ 6 h 397"/>
                <a:gd name="T4" fmla="*/ 475 w 780"/>
                <a:gd name="T5" fmla="*/ 24 h 397"/>
                <a:gd name="T6" fmla="*/ 760 w 780"/>
                <a:gd name="T7" fmla="*/ 22 h 397"/>
                <a:gd name="T8" fmla="*/ 763 w 780"/>
                <a:gd name="T9" fmla="*/ 80 h 397"/>
                <a:gd name="T10" fmla="*/ 780 w 780"/>
                <a:gd name="T11" fmla="*/ 203 h 397"/>
                <a:gd name="T12" fmla="*/ 777 w 780"/>
                <a:gd name="T13" fmla="*/ 397 h 397"/>
                <a:gd name="T14" fmla="*/ 714 w 780"/>
                <a:gd name="T15" fmla="*/ 364 h 397"/>
                <a:gd name="T16" fmla="*/ 648 w 780"/>
                <a:gd name="T17" fmla="*/ 376 h 397"/>
                <a:gd name="T18" fmla="*/ 599 w 780"/>
                <a:gd name="T19" fmla="*/ 390 h 397"/>
                <a:gd name="T20" fmla="*/ 529 w 780"/>
                <a:gd name="T21" fmla="*/ 390 h 397"/>
                <a:gd name="T22" fmla="*/ 475 w 780"/>
                <a:gd name="T23" fmla="*/ 360 h 397"/>
                <a:gd name="T24" fmla="*/ 459 w 780"/>
                <a:gd name="T25" fmla="*/ 376 h 397"/>
                <a:gd name="T26" fmla="*/ 377 w 780"/>
                <a:gd name="T27" fmla="*/ 340 h 397"/>
                <a:gd name="T28" fmla="*/ 337 w 780"/>
                <a:gd name="T29" fmla="*/ 331 h 397"/>
                <a:gd name="T30" fmla="*/ 316 w 780"/>
                <a:gd name="T31" fmla="*/ 310 h 397"/>
                <a:gd name="T32" fmla="*/ 291 w 780"/>
                <a:gd name="T33" fmla="*/ 310 h 397"/>
                <a:gd name="T34" fmla="*/ 264 w 780"/>
                <a:gd name="T35" fmla="*/ 288 h 397"/>
                <a:gd name="T36" fmla="*/ 274 w 780"/>
                <a:gd name="T37" fmla="*/ 74 h 397"/>
                <a:gd name="T38" fmla="*/ 0 w 780"/>
                <a:gd name="T39" fmla="*/ 58 h 397"/>
                <a:gd name="T40" fmla="*/ 4 w 780"/>
                <a:gd name="T41" fmla="*/ 0 h 397"/>
                <a:gd name="T42" fmla="*/ 4 w 780"/>
                <a:gd name="T43" fmla="*/ 0 h 3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397"/>
                <a:gd name="T68" fmla="*/ 780 w 780"/>
                <a:gd name="T69" fmla="*/ 397 h 3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397">
                  <a:moveTo>
                    <a:pt x="4" y="0"/>
                  </a:moveTo>
                  <a:lnTo>
                    <a:pt x="91" y="6"/>
                  </a:lnTo>
                  <a:lnTo>
                    <a:pt x="475" y="24"/>
                  </a:lnTo>
                  <a:lnTo>
                    <a:pt x="760" y="22"/>
                  </a:lnTo>
                  <a:lnTo>
                    <a:pt x="763" y="80"/>
                  </a:lnTo>
                  <a:lnTo>
                    <a:pt x="780" y="203"/>
                  </a:lnTo>
                  <a:lnTo>
                    <a:pt x="777" y="397"/>
                  </a:lnTo>
                  <a:lnTo>
                    <a:pt x="714" y="364"/>
                  </a:lnTo>
                  <a:lnTo>
                    <a:pt x="648" y="376"/>
                  </a:lnTo>
                  <a:lnTo>
                    <a:pt x="599" y="390"/>
                  </a:lnTo>
                  <a:lnTo>
                    <a:pt x="529" y="390"/>
                  </a:lnTo>
                  <a:lnTo>
                    <a:pt x="475" y="360"/>
                  </a:lnTo>
                  <a:lnTo>
                    <a:pt x="459" y="376"/>
                  </a:lnTo>
                  <a:lnTo>
                    <a:pt x="377" y="340"/>
                  </a:lnTo>
                  <a:lnTo>
                    <a:pt x="337" y="331"/>
                  </a:lnTo>
                  <a:lnTo>
                    <a:pt x="316" y="310"/>
                  </a:lnTo>
                  <a:lnTo>
                    <a:pt x="291" y="310"/>
                  </a:lnTo>
                  <a:lnTo>
                    <a:pt x="264" y="288"/>
                  </a:lnTo>
                  <a:lnTo>
                    <a:pt x="274" y="74"/>
                  </a:lnTo>
                  <a:lnTo>
                    <a:pt x="0" y="58"/>
                  </a:lnTo>
                  <a:lnTo>
                    <a:pt x="4"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2" name="Freeform 35"/>
            <p:cNvSpPr>
              <a:spLocks/>
            </p:cNvSpPr>
            <p:nvPr/>
          </p:nvSpPr>
          <p:spPr bwMode="auto">
            <a:xfrm>
              <a:off x="2969" y="977"/>
              <a:ext cx="589" cy="640"/>
            </a:xfrm>
            <a:custGeom>
              <a:avLst/>
              <a:gdLst>
                <a:gd name="T0" fmla="*/ 3 w 589"/>
                <a:gd name="T1" fmla="*/ 121 h 640"/>
                <a:gd name="T2" fmla="*/ 27 w 589"/>
                <a:gd name="T3" fmla="*/ 195 h 640"/>
                <a:gd name="T4" fmla="*/ 30 w 589"/>
                <a:gd name="T5" fmla="*/ 291 h 640"/>
                <a:gd name="T6" fmla="*/ 46 w 589"/>
                <a:gd name="T7" fmla="*/ 368 h 640"/>
                <a:gd name="T8" fmla="*/ 24 w 589"/>
                <a:gd name="T9" fmla="*/ 407 h 640"/>
                <a:gd name="T10" fmla="*/ 55 w 589"/>
                <a:gd name="T11" fmla="*/ 436 h 640"/>
                <a:gd name="T12" fmla="*/ 54 w 589"/>
                <a:gd name="T13" fmla="*/ 640 h 640"/>
                <a:gd name="T14" fmla="*/ 483 w 589"/>
                <a:gd name="T15" fmla="*/ 631 h 640"/>
                <a:gd name="T16" fmla="*/ 475 w 589"/>
                <a:gd name="T17" fmla="*/ 592 h 640"/>
                <a:gd name="T18" fmla="*/ 430 w 589"/>
                <a:gd name="T19" fmla="*/ 557 h 640"/>
                <a:gd name="T20" fmla="*/ 406 w 589"/>
                <a:gd name="T21" fmla="*/ 532 h 640"/>
                <a:gd name="T22" fmla="*/ 348 w 589"/>
                <a:gd name="T23" fmla="*/ 496 h 640"/>
                <a:gd name="T24" fmla="*/ 350 w 589"/>
                <a:gd name="T25" fmla="*/ 436 h 640"/>
                <a:gd name="T26" fmla="*/ 337 w 589"/>
                <a:gd name="T27" fmla="*/ 398 h 640"/>
                <a:gd name="T28" fmla="*/ 386 w 589"/>
                <a:gd name="T29" fmla="*/ 341 h 640"/>
                <a:gd name="T30" fmla="*/ 383 w 589"/>
                <a:gd name="T31" fmla="*/ 285 h 640"/>
                <a:gd name="T32" fmla="*/ 461 w 589"/>
                <a:gd name="T33" fmla="*/ 226 h 640"/>
                <a:gd name="T34" fmla="*/ 480 w 589"/>
                <a:gd name="T35" fmla="*/ 193 h 640"/>
                <a:gd name="T36" fmla="*/ 589 w 589"/>
                <a:gd name="T37" fmla="*/ 137 h 640"/>
                <a:gd name="T38" fmla="*/ 540 w 589"/>
                <a:gd name="T39" fmla="*/ 116 h 640"/>
                <a:gd name="T40" fmla="*/ 498 w 589"/>
                <a:gd name="T41" fmla="*/ 119 h 640"/>
                <a:gd name="T42" fmla="*/ 488 w 589"/>
                <a:gd name="T43" fmla="*/ 104 h 640"/>
                <a:gd name="T44" fmla="*/ 409 w 589"/>
                <a:gd name="T45" fmla="*/ 102 h 640"/>
                <a:gd name="T46" fmla="*/ 357 w 589"/>
                <a:gd name="T47" fmla="*/ 88 h 640"/>
                <a:gd name="T48" fmla="*/ 249 w 589"/>
                <a:gd name="T49" fmla="*/ 77 h 640"/>
                <a:gd name="T50" fmla="*/ 233 w 589"/>
                <a:gd name="T51" fmla="*/ 58 h 640"/>
                <a:gd name="T52" fmla="*/ 189 w 589"/>
                <a:gd name="T53" fmla="*/ 39 h 640"/>
                <a:gd name="T54" fmla="*/ 181 w 589"/>
                <a:gd name="T55" fmla="*/ 0 h 640"/>
                <a:gd name="T56" fmla="*/ 153 w 589"/>
                <a:gd name="T57" fmla="*/ 0 h 640"/>
                <a:gd name="T58" fmla="*/ 153 w 589"/>
                <a:gd name="T59" fmla="*/ 30 h 640"/>
                <a:gd name="T60" fmla="*/ 0 w 589"/>
                <a:gd name="T61" fmla="*/ 30 h 640"/>
                <a:gd name="T62" fmla="*/ 3 w 589"/>
                <a:gd name="T63" fmla="*/ 121 h 640"/>
                <a:gd name="T64" fmla="*/ 3 w 589"/>
                <a:gd name="T65" fmla="*/ 121 h 6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9"/>
                <a:gd name="T100" fmla="*/ 0 h 640"/>
                <a:gd name="T101" fmla="*/ 589 w 589"/>
                <a:gd name="T102" fmla="*/ 640 h 6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9" h="640">
                  <a:moveTo>
                    <a:pt x="3" y="121"/>
                  </a:moveTo>
                  <a:lnTo>
                    <a:pt x="27" y="195"/>
                  </a:lnTo>
                  <a:lnTo>
                    <a:pt x="30" y="291"/>
                  </a:lnTo>
                  <a:lnTo>
                    <a:pt x="46" y="368"/>
                  </a:lnTo>
                  <a:lnTo>
                    <a:pt x="24" y="407"/>
                  </a:lnTo>
                  <a:lnTo>
                    <a:pt x="55" y="436"/>
                  </a:lnTo>
                  <a:lnTo>
                    <a:pt x="54" y="640"/>
                  </a:lnTo>
                  <a:lnTo>
                    <a:pt x="483" y="631"/>
                  </a:lnTo>
                  <a:lnTo>
                    <a:pt x="475" y="592"/>
                  </a:lnTo>
                  <a:lnTo>
                    <a:pt x="430" y="557"/>
                  </a:lnTo>
                  <a:lnTo>
                    <a:pt x="406" y="532"/>
                  </a:lnTo>
                  <a:lnTo>
                    <a:pt x="348" y="496"/>
                  </a:lnTo>
                  <a:lnTo>
                    <a:pt x="350" y="436"/>
                  </a:lnTo>
                  <a:lnTo>
                    <a:pt x="337" y="398"/>
                  </a:lnTo>
                  <a:lnTo>
                    <a:pt x="386" y="341"/>
                  </a:lnTo>
                  <a:lnTo>
                    <a:pt x="383" y="285"/>
                  </a:lnTo>
                  <a:lnTo>
                    <a:pt x="461" y="226"/>
                  </a:lnTo>
                  <a:lnTo>
                    <a:pt x="480" y="193"/>
                  </a:lnTo>
                  <a:lnTo>
                    <a:pt x="589" y="137"/>
                  </a:lnTo>
                  <a:lnTo>
                    <a:pt x="540" y="116"/>
                  </a:lnTo>
                  <a:lnTo>
                    <a:pt x="498" y="119"/>
                  </a:lnTo>
                  <a:lnTo>
                    <a:pt x="488" y="104"/>
                  </a:lnTo>
                  <a:lnTo>
                    <a:pt x="409" y="102"/>
                  </a:lnTo>
                  <a:lnTo>
                    <a:pt x="357" y="88"/>
                  </a:lnTo>
                  <a:lnTo>
                    <a:pt x="249" y="77"/>
                  </a:lnTo>
                  <a:lnTo>
                    <a:pt x="233" y="58"/>
                  </a:lnTo>
                  <a:lnTo>
                    <a:pt x="189" y="39"/>
                  </a:lnTo>
                  <a:lnTo>
                    <a:pt x="181" y="0"/>
                  </a:lnTo>
                  <a:lnTo>
                    <a:pt x="153" y="0"/>
                  </a:lnTo>
                  <a:lnTo>
                    <a:pt x="153" y="30"/>
                  </a:lnTo>
                  <a:lnTo>
                    <a:pt x="0" y="30"/>
                  </a:lnTo>
                  <a:lnTo>
                    <a:pt x="3" y="121"/>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3" name="Freeform 36"/>
            <p:cNvSpPr>
              <a:spLocks/>
            </p:cNvSpPr>
            <p:nvPr/>
          </p:nvSpPr>
          <p:spPr bwMode="auto">
            <a:xfrm>
              <a:off x="3010" y="1608"/>
              <a:ext cx="540" cy="349"/>
            </a:xfrm>
            <a:custGeom>
              <a:avLst/>
              <a:gdLst>
                <a:gd name="T0" fmla="*/ 0 w 540"/>
                <a:gd name="T1" fmla="*/ 35 h 349"/>
                <a:gd name="T2" fmla="*/ 11 w 540"/>
                <a:gd name="T3" fmla="*/ 53 h 349"/>
                <a:gd name="T4" fmla="*/ 5 w 540"/>
                <a:gd name="T5" fmla="*/ 74 h 349"/>
                <a:gd name="T6" fmla="*/ 11 w 540"/>
                <a:gd name="T7" fmla="*/ 123 h 349"/>
                <a:gd name="T8" fmla="*/ 36 w 540"/>
                <a:gd name="T9" fmla="*/ 192 h 349"/>
                <a:gd name="T10" fmla="*/ 36 w 540"/>
                <a:gd name="T11" fmla="*/ 212 h 349"/>
                <a:gd name="T12" fmla="*/ 54 w 540"/>
                <a:gd name="T13" fmla="*/ 245 h 349"/>
                <a:gd name="T14" fmla="*/ 61 w 540"/>
                <a:gd name="T15" fmla="*/ 297 h 349"/>
                <a:gd name="T16" fmla="*/ 57 w 540"/>
                <a:gd name="T17" fmla="*/ 313 h 349"/>
                <a:gd name="T18" fmla="*/ 68 w 540"/>
                <a:gd name="T19" fmla="*/ 330 h 349"/>
                <a:gd name="T20" fmla="*/ 417 w 540"/>
                <a:gd name="T21" fmla="*/ 323 h 349"/>
                <a:gd name="T22" fmla="*/ 442 w 540"/>
                <a:gd name="T23" fmla="*/ 349 h 349"/>
                <a:gd name="T24" fmla="*/ 479 w 540"/>
                <a:gd name="T25" fmla="*/ 271 h 349"/>
                <a:gd name="T26" fmla="*/ 468 w 540"/>
                <a:gd name="T27" fmla="*/ 241 h 349"/>
                <a:gd name="T28" fmla="*/ 527 w 540"/>
                <a:gd name="T29" fmla="*/ 193 h 349"/>
                <a:gd name="T30" fmla="*/ 540 w 540"/>
                <a:gd name="T31" fmla="*/ 159 h 349"/>
                <a:gd name="T32" fmla="*/ 496 w 540"/>
                <a:gd name="T33" fmla="*/ 109 h 349"/>
                <a:gd name="T34" fmla="*/ 450 w 540"/>
                <a:gd name="T35" fmla="*/ 57 h 349"/>
                <a:gd name="T36" fmla="*/ 442 w 540"/>
                <a:gd name="T37" fmla="*/ 0 h 349"/>
                <a:gd name="T38" fmla="*/ 13 w 540"/>
                <a:gd name="T39" fmla="*/ 9 h 349"/>
                <a:gd name="T40" fmla="*/ 0 w 540"/>
                <a:gd name="T41" fmla="*/ 8 h 349"/>
                <a:gd name="T42" fmla="*/ 0 w 540"/>
                <a:gd name="T43" fmla="*/ 35 h 349"/>
                <a:gd name="T44" fmla="*/ 0 w 540"/>
                <a:gd name="T45" fmla="*/ 35 h 3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0"/>
                <a:gd name="T70" fmla="*/ 0 h 349"/>
                <a:gd name="T71" fmla="*/ 540 w 540"/>
                <a:gd name="T72" fmla="*/ 349 h 3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0" h="349">
                  <a:moveTo>
                    <a:pt x="0" y="35"/>
                  </a:moveTo>
                  <a:lnTo>
                    <a:pt x="11" y="53"/>
                  </a:lnTo>
                  <a:lnTo>
                    <a:pt x="5" y="74"/>
                  </a:lnTo>
                  <a:lnTo>
                    <a:pt x="11" y="123"/>
                  </a:lnTo>
                  <a:lnTo>
                    <a:pt x="36" y="192"/>
                  </a:lnTo>
                  <a:lnTo>
                    <a:pt x="36" y="212"/>
                  </a:lnTo>
                  <a:lnTo>
                    <a:pt x="54" y="245"/>
                  </a:lnTo>
                  <a:lnTo>
                    <a:pt x="61" y="297"/>
                  </a:lnTo>
                  <a:lnTo>
                    <a:pt x="57" y="313"/>
                  </a:lnTo>
                  <a:lnTo>
                    <a:pt x="68" y="330"/>
                  </a:lnTo>
                  <a:lnTo>
                    <a:pt x="417" y="323"/>
                  </a:lnTo>
                  <a:lnTo>
                    <a:pt x="442" y="349"/>
                  </a:lnTo>
                  <a:lnTo>
                    <a:pt x="479" y="271"/>
                  </a:lnTo>
                  <a:lnTo>
                    <a:pt x="468" y="241"/>
                  </a:lnTo>
                  <a:lnTo>
                    <a:pt x="527" y="193"/>
                  </a:lnTo>
                  <a:lnTo>
                    <a:pt x="540" y="159"/>
                  </a:lnTo>
                  <a:lnTo>
                    <a:pt x="496" y="109"/>
                  </a:lnTo>
                  <a:lnTo>
                    <a:pt x="450" y="57"/>
                  </a:lnTo>
                  <a:lnTo>
                    <a:pt x="442" y="0"/>
                  </a:lnTo>
                  <a:lnTo>
                    <a:pt x="13" y="9"/>
                  </a:lnTo>
                  <a:lnTo>
                    <a:pt x="0" y="8"/>
                  </a:lnTo>
                  <a:lnTo>
                    <a:pt x="0" y="3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4" name="Freeform 37"/>
            <p:cNvSpPr>
              <a:spLocks/>
            </p:cNvSpPr>
            <p:nvPr/>
          </p:nvSpPr>
          <p:spPr bwMode="auto">
            <a:xfrm>
              <a:off x="3078" y="1931"/>
              <a:ext cx="601" cy="509"/>
            </a:xfrm>
            <a:custGeom>
              <a:avLst/>
              <a:gdLst>
                <a:gd name="T0" fmla="*/ 36 w 601"/>
                <a:gd name="T1" fmla="*/ 73 h 509"/>
                <a:gd name="T2" fmla="*/ 53 w 601"/>
                <a:gd name="T3" fmla="*/ 89 h 509"/>
                <a:gd name="T4" fmla="*/ 64 w 601"/>
                <a:gd name="T5" fmla="*/ 86 h 509"/>
                <a:gd name="T6" fmla="*/ 77 w 601"/>
                <a:gd name="T7" fmla="*/ 103 h 509"/>
                <a:gd name="T8" fmla="*/ 66 w 601"/>
                <a:gd name="T9" fmla="*/ 103 h 509"/>
                <a:gd name="T10" fmla="*/ 55 w 601"/>
                <a:gd name="T11" fmla="*/ 125 h 509"/>
                <a:gd name="T12" fmla="*/ 82 w 601"/>
                <a:gd name="T13" fmla="*/ 163 h 509"/>
                <a:gd name="T14" fmla="*/ 102 w 601"/>
                <a:gd name="T15" fmla="*/ 169 h 509"/>
                <a:gd name="T16" fmla="*/ 99 w 601"/>
                <a:gd name="T17" fmla="*/ 407 h 509"/>
                <a:gd name="T18" fmla="*/ 102 w 601"/>
                <a:gd name="T19" fmla="*/ 465 h 509"/>
                <a:gd name="T20" fmla="*/ 502 w 601"/>
                <a:gd name="T21" fmla="*/ 453 h 509"/>
                <a:gd name="T22" fmla="*/ 505 w 601"/>
                <a:gd name="T23" fmla="*/ 487 h 509"/>
                <a:gd name="T24" fmla="*/ 489 w 601"/>
                <a:gd name="T25" fmla="*/ 509 h 509"/>
                <a:gd name="T26" fmla="*/ 551 w 601"/>
                <a:gd name="T27" fmla="*/ 506 h 509"/>
                <a:gd name="T28" fmla="*/ 562 w 601"/>
                <a:gd name="T29" fmla="*/ 487 h 509"/>
                <a:gd name="T30" fmla="*/ 562 w 601"/>
                <a:gd name="T31" fmla="*/ 465 h 509"/>
                <a:gd name="T32" fmla="*/ 576 w 601"/>
                <a:gd name="T33" fmla="*/ 450 h 509"/>
                <a:gd name="T34" fmla="*/ 581 w 601"/>
                <a:gd name="T35" fmla="*/ 432 h 509"/>
                <a:gd name="T36" fmla="*/ 596 w 601"/>
                <a:gd name="T37" fmla="*/ 431 h 509"/>
                <a:gd name="T38" fmla="*/ 601 w 601"/>
                <a:gd name="T39" fmla="*/ 396 h 509"/>
                <a:gd name="T40" fmla="*/ 579 w 601"/>
                <a:gd name="T41" fmla="*/ 391 h 509"/>
                <a:gd name="T42" fmla="*/ 565 w 601"/>
                <a:gd name="T43" fmla="*/ 366 h 509"/>
                <a:gd name="T44" fmla="*/ 543 w 601"/>
                <a:gd name="T45" fmla="*/ 305 h 509"/>
                <a:gd name="T46" fmla="*/ 518 w 601"/>
                <a:gd name="T47" fmla="*/ 295 h 509"/>
                <a:gd name="T48" fmla="*/ 489 w 601"/>
                <a:gd name="T49" fmla="*/ 273 h 509"/>
                <a:gd name="T50" fmla="*/ 478 w 601"/>
                <a:gd name="T51" fmla="*/ 242 h 509"/>
                <a:gd name="T52" fmla="*/ 496 w 601"/>
                <a:gd name="T53" fmla="*/ 193 h 509"/>
                <a:gd name="T54" fmla="*/ 481 w 601"/>
                <a:gd name="T55" fmla="*/ 184 h 509"/>
                <a:gd name="T56" fmla="*/ 447 w 601"/>
                <a:gd name="T57" fmla="*/ 184 h 509"/>
                <a:gd name="T58" fmla="*/ 439 w 601"/>
                <a:gd name="T59" fmla="*/ 154 h 509"/>
                <a:gd name="T60" fmla="*/ 381 w 601"/>
                <a:gd name="T61" fmla="*/ 94 h 509"/>
                <a:gd name="T62" fmla="*/ 368 w 601"/>
                <a:gd name="T63" fmla="*/ 45 h 509"/>
                <a:gd name="T64" fmla="*/ 374 w 601"/>
                <a:gd name="T65" fmla="*/ 26 h 509"/>
                <a:gd name="T66" fmla="*/ 349 w 601"/>
                <a:gd name="T67" fmla="*/ 0 h 509"/>
                <a:gd name="T68" fmla="*/ 0 w 601"/>
                <a:gd name="T69" fmla="*/ 7 h 509"/>
                <a:gd name="T70" fmla="*/ 36 w 601"/>
                <a:gd name="T71" fmla="*/ 73 h 509"/>
                <a:gd name="T72" fmla="*/ 36 w 601"/>
                <a:gd name="T73" fmla="*/ 73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1"/>
                <a:gd name="T112" fmla="*/ 0 h 509"/>
                <a:gd name="T113" fmla="*/ 601 w 601"/>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1" h="509">
                  <a:moveTo>
                    <a:pt x="36" y="73"/>
                  </a:moveTo>
                  <a:lnTo>
                    <a:pt x="53" y="89"/>
                  </a:lnTo>
                  <a:lnTo>
                    <a:pt x="64" y="86"/>
                  </a:lnTo>
                  <a:lnTo>
                    <a:pt x="77" y="103"/>
                  </a:lnTo>
                  <a:lnTo>
                    <a:pt x="66" y="103"/>
                  </a:lnTo>
                  <a:lnTo>
                    <a:pt x="55" y="125"/>
                  </a:lnTo>
                  <a:lnTo>
                    <a:pt x="82" y="163"/>
                  </a:lnTo>
                  <a:lnTo>
                    <a:pt x="102" y="169"/>
                  </a:lnTo>
                  <a:lnTo>
                    <a:pt x="99" y="407"/>
                  </a:lnTo>
                  <a:lnTo>
                    <a:pt x="102" y="465"/>
                  </a:lnTo>
                  <a:lnTo>
                    <a:pt x="502" y="453"/>
                  </a:lnTo>
                  <a:lnTo>
                    <a:pt x="505" y="487"/>
                  </a:lnTo>
                  <a:lnTo>
                    <a:pt x="489" y="509"/>
                  </a:lnTo>
                  <a:lnTo>
                    <a:pt x="551" y="506"/>
                  </a:lnTo>
                  <a:lnTo>
                    <a:pt x="562" y="487"/>
                  </a:lnTo>
                  <a:lnTo>
                    <a:pt x="562" y="465"/>
                  </a:lnTo>
                  <a:lnTo>
                    <a:pt x="576" y="450"/>
                  </a:lnTo>
                  <a:lnTo>
                    <a:pt x="581" y="432"/>
                  </a:lnTo>
                  <a:lnTo>
                    <a:pt x="596" y="431"/>
                  </a:lnTo>
                  <a:lnTo>
                    <a:pt x="601" y="396"/>
                  </a:lnTo>
                  <a:lnTo>
                    <a:pt x="579" y="391"/>
                  </a:lnTo>
                  <a:lnTo>
                    <a:pt x="565" y="366"/>
                  </a:lnTo>
                  <a:lnTo>
                    <a:pt x="543" y="305"/>
                  </a:lnTo>
                  <a:lnTo>
                    <a:pt x="518" y="295"/>
                  </a:lnTo>
                  <a:lnTo>
                    <a:pt x="489" y="273"/>
                  </a:lnTo>
                  <a:lnTo>
                    <a:pt x="478" y="242"/>
                  </a:lnTo>
                  <a:lnTo>
                    <a:pt x="496" y="193"/>
                  </a:lnTo>
                  <a:lnTo>
                    <a:pt x="481" y="184"/>
                  </a:lnTo>
                  <a:lnTo>
                    <a:pt x="447" y="184"/>
                  </a:lnTo>
                  <a:lnTo>
                    <a:pt x="439" y="154"/>
                  </a:lnTo>
                  <a:lnTo>
                    <a:pt x="381" y="94"/>
                  </a:lnTo>
                  <a:lnTo>
                    <a:pt x="368" y="45"/>
                  </a:lnTo>
                  <a:lnTo>
                    <a:pt x="374" y="26"/>
                  </a:lnTo>
                  <a:lnTo>
                    <a:pt x="349" y="0"/>
                  </a:lnTo>
                  <a:lnTo>
                    <a:pt x="0" y="7"/>
                  </a:lnTo>
                  <a:lnTo>
                    <a:pt x="36" y="7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5" name="Freeform 38"/>
            <p:cNvSpPr>
              <a:spLocks/>
            </p:cNvSpPr>
            <p:nvPr/>
          </p:nvSpPr>
          <p:spPr bwMode="auto">
            <a:xfrm>
              <a:off x="3180" y="2384"/>
              <a:ext cx="455" cy="398"/>
            </a:xfrm>
            <a:custGeom>
              <a:avLst/>
              <a:gdLst>
                <a:gd name="T0" fmla="*/ 17 w 455"/>
                <a:gd name="T1" fmla="*/ 135 h 398"/>
                <a:gd name="T2" fmla="*/ 14 w 455"/>
                <a:gd name="T3" fmla="*/ 329 h 398"/>
                <a:gd name="T4" fmla="*/ 24 w 455"/>
                <a:gd name="T5" fmla="*/ 340 h 398"/>
                <a:gd name="T6" fmla="*/ 55 w 455"/>
                <a:gd name="T7" fmla="*/ 340 h 398"/>
                <a:gd name="T8" fmla="*/ 57 w 455"/>
                <a:gd name="T9" fmla="*/ 398 h 398"/>
                <a:gd name="T10" fmla="*/ 329 w 455"/>
                <a:gd name="T11" fmla="*/ 395 h 398"/>
                <a:gd name="T12" fmla="*/ 323 w 455"/>
                <a:gd name="T13" fmla="*/ 335 h 398"/>
                <a:gd name="T14" fmla="*/ 346 w 455"/>
                <a:gd name="T15" fmla="*/ 269 h 398"/>
                <a:gd name="T16" fmla="*/ 381 w 455"/>
                <a:gd name="T17" fmla="*/ 222 h 398"/>
                <a:gd name="T18" fmla="*/ 378 w 455"/>
                <a:gd name="T19" fmla="*/ 209 h 398"/>
                <a:gd name="T20" fmla="*/ 403 w 455"/>
                <a:gd name="T21" fmla="*/ 168 h 398"/>
                <a:gd name="T22" fmla="*/ 417 w 455"/>
                <a:gd name="T23" fmla="*/ 122 h 398"/>
                <a:gd name="T24" fmla="*/ 412 w 455"/>
                <a:gd name="T25" fmla="*/ 119 h 398"/>
                <a:gd name="T26" fmla="*/ 434 w 455"/>
                <a:gd name="T27" fmla="*/ 102 h 398"/>
                <a:gd name="T28" fmla="*/ 455 w 455"/>
                <a:gd name="T29" fmla="*/ 63 h 398"/>
                <a:gd name="T30" fmla="*/ 449 w 455"/>
                <a:gd name="T31" fmla="*/ 53 h 398"/>
                <a:gd name="T32" fmla="*/ 387 w 455"/>
                <a:gd name="T33" fmla="*/ 56 h 398"/>
                <a:gd name="T34" fmla="*/ 403 w 455"/>
                <a:gd name="T35" fmla="*/ 34 h 398"/>
                <a:gd name="T36" fmla="*/ 400 w 455"/>
                <a:gd name="T37" fmla="*/ 0 h 398"/>
                <a:gd name="T38" fmla="*/ 0 w 455"/>
                <a:gd name="T39" fmla="*/ 12 h 398"/>
                <a:gd name="T40" fmla="*/ 17 w 455"/>
                <a:gd name="T41" fmla="*/ 135 h 398"/>
                <a:gd name="T42" fmla="*/ 17 w 455"/>
                <a:gd name="T43" fmla="*/ 135 h 3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5"/>
                <a:gd name="T67" fmla="*/ 0 h 398"/>
                <a:gd name="T68" fmla="*/ 455 w 455"/>
                <a:gd name="T69" fmla="*/ 398 h 3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5" h="398">
                  <a:moveTo>
                    <a:pt x="17" y="135"/>
                  </a:moveTo>
                  <a:lnTo>
                    <a:pt x="14" y="329"/>
                  </a:lnTo>
                  <a:lnTo>
                    <a:pt x="24" y="340"/>
                  </a:lnTo>
                  <a:lnTo>
                    <a:pt x="55" y="340"/>
                  </a:lnTo>
                  <a:lnTo>
                    <a:pt x="57" y="398"/>
                  </a:lnTo>
                  <a:lnTo>
                    <a:pt x="329" y="395"/>
                  </a:lnTo>
                  <a:lnTo>
                    <a:pt x="323" y="335"/>
                  </a:lnTo>
                  <a:lnTo>
                    <a:pt x="346" y="269"/>
                  </a:lnTo>
                  <a:lnTo>
                    <a:pt x="381" y="222"/>
                  </a:lnTo>
                  <a:lnTo>
                    <a:pt x="378" y="209"/>
                  </a:lnTo>
                  <a:lnTo>
                    <a:pt x="403" y="168"/>
                  </a:lnTo>
                  <a:lnTo>
                    <a:pt x="417" y="122"/>
                  </a:lnTo>
                  <a:lnTo>
                    <a:pt x="412" y="119"/>
                  </a:lnTo>
                  <a:lnTo>
                    <a:pt x="434" y="102"/>
                  </a:lnTo>
                  <a:lnTo>
                    <a:pt x="455" y="63"/>
                  </a:lnTo>
                  <a:lnTo>
                    <a:pt x="449" y="53"/>
                  </a:lnTo>
                  <a:lnTo>
                    <a:pt x="387" y="56"/>
                  </a:lnTo>
                  <a:lnTo>
                    <a:pt x="403" y="34"/>
                  </a:lnTo>
                  <a:lnTo>
                    <a:pt x="400" y="0"/>
                  </a:lnTo>
                  <a:lnTo>
                    <a:pt x="0" y="12"/>
                  </a:lnTo>
                  <a:lnTo>
                    <a:pt x="17" y="13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6" name="Freeform 39"/>
            <p:cNvSpPr>
              <a:spLocks/>
            </p:cNvSpPr>
            <p:nvPr/>
          </p:nvSpPr>
          <p:spPr bwMode="auto">
            <a:xfrm>
              <a:off x="3237" y="2779"/>
              <a:ext cx="518" cy="437"/>
            </a:xfrm>
            <a:custGeom>
              <a:avLst/>
              <a:gdLst>
                <a:gd name="T0" fmla="*/ 0 w 518"/>
                <a:gd name="T1" fmla="*/ 3 h 437"/>
                <a:gd name="T2" fmla="*/ 6 w 518"/>
                <a:gd name="T3" fmla="*/ 121 h 437"/>
                <a:gd name="T4" fmla="*/ 53 w 518"/>
                <a:gd name="T5" fmla="*/ 207 h 437"/>
                <a:gd name="T6" fmla="*/ 36 w 518"/>
                <a:gd name="T7" fmla="*/ 275 h 437"/>
                <a:gd name="T8" fmla="*/ 39 w 518"/>
                <a:gd name="T9" fmla="*/ 332 h 437"/>
                <a:gd name="T10" fmla="*/ 17 w 518"/>
                <a:gd name="T11" fmla="*/ 360 h 437"/>
                <a:gd name="T12" fmla="*/ 26 w 518"/>
                <a:gd name="T13" fmla="*/ 370 h 437"/>
                <a:gd name="T14" fmla="*/ 94 w 518"/>
                <a:gd name="T15" fmla="*/ 360 h 437"/>
                <a:gd name="T16" fmla="*/ 181 w 518"/>
                <a:gd name="T17" fmla="*/ 384 h 437"/>
                <a:gd name="T18" fmla="*/ 207 w 518"/>
                <a:gd name="T19" fmla="*/ 362 h 437"/>
                <a:gd name="T20" fmla="*/ 291 w 518"/>
                <a:gd name="T21" fmla="*/ 396 h 437"/>
                <a:gd name="T22" fmla="*/ 299 w 518"/>
                <a:gd name="T23" fmla="*/ 415 h 437"/>
                <a:gd name="T24" fmla="*/ 330 w 518"/>
                <a:gd name="T25" fmla="*/ 429 h 437"/>
                <a:gd name="T26" fmla="*/ 346 w 518"/>
                <a:gd name="T27" fmla="*/ 412 h 437"/>
                <a:gd name="T28" fmla="*/ 387 w 518"/>
                <a:gd name="T29" fmla="*/ 428 h 437"/>
                <a:gd name="T30" fmla="*/ 412 w 518"/>
                <a:gd name="T31" fmla="*/ 415 h 437"/>
                <a:gd name="T32" fmla="*/ 407 w 518"/>
                <a:gd name="T33" fmla="*/ 390 h 437"/>
                <a:gd name="T34" fmla="*/ 475 w 518"/>
                <a:gd name="T35" fmla="*/ 412 h 437"/>
                <a:gd name="T36" fmla="*/ 472 w 518"/>
                <a:gd name="T37" fmla="*/ 437 h 437"/>
                <a:gd name="T38" fmla="*/ 518 w 518"/>
                <a:gd name="T39" fmla="*/ 404 h 437"/>
                <a:gd name="T40" fmla="*/ 477 w 518"/>
                <a:gd name="T41" fmla="*/ 399 h 437"/>
                <a:gd name="T42" fmla="*/ 445 w 518"/>
                <a:gd name="T43" fmla="*/ 368 h 437"/>
                <a:gd name="T44" fmla="*/ 484 w 518"/>
                <a:gd name="T45" fmla="*/ 327 h 437"/>
                <a:gd name="T46" fmla="*/ 484 w 518"/>
                <a:gd name="T47" fmla="*/ 303 h 437"/>
                <a:gd name="T48" fmla="*/ 442 w 518"/>
                <a:gd name="T49" fmla="*/ 338 h 437"/>
                <a:gd name="T50" fmla="*/ 422 w 518"/>
                <a:gd name="T51" fmla="*/ 327 h 437"/>
                <a:gd name="T52" fmla="*/ 439 w 518"/>
                <a:gd name="T53" fmla="*/ 307 h 437"/>
                <a:gd name="T54" fmla="*/ 392 w 518"/>
                <a:gd name="T55" fmla="*/ 321 h 437"/>
                <a:gd name="T56" fmla="*/ 362 w 518"/>
                <a:gd name="T57" fmla="*/ 308 h 437"/>
                <a:gd name="T58" fmla="*/ 370 w 518"/>
                <a:gd name="T59" fmla="*/ 288 h 437"/>
                <a:gd name="T60" fmla="*/ 450 w 518"/>
                <a:gd name="T61" fmla="*/ 303 h 437"/>
                <a:gd name="T62" fmla="*/ 418 w 518"/>
                <a:gd name="T63" fmla="*/ 252 h 437"/>
                <a:gd name="T64" fmla="*/ 423 w 518"/>
                <a:gd name="T65" fmla="*/ 214 h 437"/>
                <a:gd name="T66" fmla="*/ 241 w 518"/>
                <a:gd name="T67" fmla="*/ 222 h 437"/>
                <a:gd name="T68" fmla="*/ 263 w 518"/>
                <a:gd name="T69" fmla="*/ 140 h 437"/>
                <a:gd name="T70" fmla="*/ 294 w 518"/>
                <a:gd name="T71" fmla="*/ 97 h 437"/>
                <a:gd name="T72" fmla="*/ 283 w 518"/>
                <a:gd name="T73" fmla="*/ 86 h 437"/>
                <a:gd name="T74" fmla="*/ 272 w 518"/>
                <a:gd name="T75" fmla="*/ 0 h 437"/>
                <a:gd name="T76" fmla="*/ 0 w 518"/>
                <a:gd name="T77" fmla="*/ 3 h 437"/>
                <a:gd name="T78" fmla="*/ 0 w 518"/>
                <a:gd name="T79" fmla="*/ 3 h 437"/>
                <a:gd name="T80" fmla="*/ 0 w 518"/>
                <a:gd name="T81" fmla="*/ 3 h 4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37"/>
                <a:gd name="T125" fmla="*/ 518 w 518"/>
                <a:gd name="T126" fmla="*/ 437 h 4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37">
                  <a:moveTo>
                    <a:pt x="0" y="3"/>
                  </a:moveTo>
                  <a:lnTo>
                    <a:pt x="6" y="121"/>
                  </a:lnTo>
                  <a:lnTo>
                    <a:pt x="53" y="207"/>
                  </a:lnTo>
                  <a:lnTo>
                    <a:pt x="36" y="275"/>
                  </a:lnTo>
                  <a:lnTo>
                    <a:pt x="39" y="332"/>
                  </a:lnTo>
                  <a:lnTo>
                    <a:pt x="17" y="360"/>
                  </a:lnTo>
                  <a:lnTo>
                    <a:pt x="26" y="370"/>
                  </a:lnTo>
                  <a:lnTo>
                    <a:pt x="94" y="360"/>
                  </a:lnTo>
                  <a:lnTo>
                    <a:pt x="181" y="384"/>
                  </a:lnTo>
                  <a:lnTo>
                    <a:pt x="207" y="362"/>
                  </a:lnTo>
                  <a:lnTo>
                    <a:pt x="291" y="396"/>
                  </a:lnTo>
                  <a:lnTo>
                    <a:pt x="299" y="415"/>
                  </a:lnTo>
                  <a:lnTo>
                    <a:pt x="330" y="429"/>
                  </a:lnTo>
                  <a:lnTo>
                    <a:pt x="346" y="412"/>
                  </a:lnTo>
                  <a:lnTo>
                    <a:pt x="387" y="428"/>
                  </a:lnTo>
                  <a:lnTo>
                    <a:pt x="412" y="415"/>
                  </a:lnTo>
                  <a:lnTo>
                    <a:pt x="407" y="390"/>
                  </a:lnTo>
                  <a:lnTo>
                    <a:pt x="475" y="412"/>
                  </a:lnTo>
                  <a:lnTo>
                    <a:pt x="472" y="437"/>
                  </a:lnTo>
                  <a:lnTo>
                    <a:pt x="518" y="404"/>
                  </a:lnTo>
                  <a:lnTo>
                    <a:pt x="477" y="399"/>
                  </a:lnTo>
                  <a:lnTo>
                    <a:pt x="445" y="368"/>
                  </a:lnTo>
                  <a:lnTo>
                    <a:pt x="484" y="327"/>
                  </a:lnTo>
                  <a:lnTo>
                    <a:pt x="484" y="303"/>
                  </a:lnTo>
                  <a:lnTo>
                    <a:pt x="442" y="338"/>
                  </a:lnTo>
                  <a:lnTo>
                    <a:pt x="422" y="327"/>
                  </a:lnTo>
                  <a:lnTo>
                    <a:pt x="439" y="307"/>
                  </a:lnTo>
                  <a:lnTo>
                    <a:pt x="392" y="321"/>
                  </a:lnTo>
                  <a:lnTo>
                    <a:pt x="362" y="308"/>
                  </a:lnTo>
                  <a:lnTo>
                    <a:pt x="370" y="288"/>
                  </a:lnTo>
                  <a:lnTo>
                    <a:pt x="450" y="303"/>
                  </a:lnTo>
                  <a:lnTo>
                    <a:pt x="418" y="252"/>
                  </a:lnTo>
                  <a:lnTo>
                    <a:pt x="423" y="214"/>
                  </a:lnTo>
                  <a:lnTo>
                    <a:pt x="241" y="222"/>
                  </a:lnTo>
                  <a:lnTo>
                    <a:pt x="263" y="140"/>
                  </a:lnTo>
                  <a:lnTo>
                    <a:pt x="294" y="97"/>
                  </a:lnTo>
                  <a:lnTo>
                    <a:pt x="283" y="86"/>
                  </a:lnTo>
                  <a:lnTo>
                    <a:pt x="272" y="0"/>
                  </a:lnTo>
                  <a:lnTo>
                    <a:pt x="0" y="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7" name="Freeform 40"/>
            <p:cNvSpPr>
              <a:spLocks/>
            </p:cNvSpPr>
            <p:nvPr/>
          </p:nvSpPr>
          <p:spPr bwMode="auto">
            <a:xfrm>
              <a:off x="3500" y="1156"/>
              <a:ext cx="514" cy="257"/>
            </a:xfrm>
            <a:custGeom>
              <a:avLst/>
              <a:gdLst>
                <a:gd name="T0" fmla="*/ 185 w 514"/>
                <a:gd name="T1" fmla="*/ 169 h 257"/>
                <a:gd name="T2" fmla="*/ 193 w 514"/>
                <a:gd name="T3" fmla="*/ 184 h 257"/>
                <a:gd name="T4" fmla="*/ 210 w 514"/>
                <a:gd name="T5" fmla="*/ 189 h 257"/>
                <a:gd name="T6" fmla="*/ 236 w 514"/>
                <a:gd name="T7" fmla="*/ 257 h 257"/>
                <a:gd name="T8" fmla="*/ 281 w 514"/>
                <a:gd name="T9" fmla="*/ 164 h 257"/>
                <a:gd name="T10" fmla="*/ 305 w 514"/>
                <a:gd name="T11" fmla="*/ 167 h 257"/>
                <a:gd name="T12" fmla="*/ 333 w 514"/>
                <a:gd name="T13" fmla="*/ 153 h 257"/>
                <a:gd name="T14" fmla="*/ 384 w 514"/>
                <a:gd name="T15" fmla="*/ 153 h 257"/>
                <a:gd name="T16" fmla="*/ 401 w 514"/>
                <a:gd name="T17" fmla="*/ 131 h 257"/>
                <a:gd name="T18" fmla="*/ 497 w 514"/>
                <a:gd name="T19" fmla="*/ 134 h 257"/>
                <a:gd name="T20" fmla="*/ 514 w 514"/>
                <a:gd name="T21" fmla="*/ 120 h 257"/>
                <a:gd name="T22" fmla="*/ 484 w 514"/>
                <a:gd name="T23" fmla="*/ 84 h 257"/>
                <a:gd name="T24" fmla="*/ 425 w 514"/>
                <a:gd name="T25" fmla="*/ 85 h 257"/>
                <a:gd name="T26" fmla="*/ 379 w 514"/>
                <a:gd name="T27" fmla="*/ 79 h 257"/>
                <a:gd name="T28" fmla="*/ 319 w 514"/>
                <a:gd name="T29" fmla="*/ 79 h 257"/>
                <a:gd name="T30" fmla="*/ 299 w 514"/>
                <a:gd name="T31" fmla="*/ 109 h 257"/>
                <a:gd name="T32" fmla="*/ 269 w 514"/>
                <a:gd name="T33" fmla="*/ 92 h 257"/>
                <a:gd name="T34" fmla="*/ 237 w 514"/>
                <a:gd name="T35" fmla="*/ 95 h 257"/>
                <a:gd name="T36" fmla="*/ 225 w 514"/>
                <a:gd name="T37" fmla="*/ 63 h 257"/>
                <a:gd name="T38" fmla="*/ 159 w 514"/>
                <a:gd name="T39" fmla="*/ 58 h 257"/>
                <a:gd name="T40" fmla="*/ 151 w 514"/>
                <a:gd name="T41" fmla="*/ 46 h 257"/>
                <a:gd name="T42" fmla="*/ 181 w 514"/>
                <a:gd name="T43" fmla="*/ 14 h 257"/>
                <a:gd name="T44" fmla="*/ 204 w 514"/>
                <a:gd name="T45" fmla="*/ 11 h 257"/>
                <a:gd name="T46" fmla="*/ 181 w 514"/>
                <a:gd name="T47" fmla="*/ 0 h 257"/>
                <a:gd name="T48" fmla="*/ 143 w 514"/>
                <a:gd name="T49" fmla="*/ 10 h 257"/>
                <a:gd name="T50" fmla="*/ 80 w 514"/>
                <a:gd name="T51" fmla="*/ 73 h 257"/>
                <a:gd name="T52" fmla="*/ 48 w 514"/>
                <a:gd name="T53" fmla="*/ 79 h 257"/>
                <a:gd name="T54" fmla="*/ 0 w 514"/>
                <a:gd name="T55" fmla="*/ 110 h 257"/>
                <a:gd name="T56" fmla="*/ 185 w 514"/>
                <a:gd name="T57" fmla="*/ 169 h 257"/>
                <a:gd name="T58" fmla="*/ 185 w 514"/>
                <a:gd name="T59" fmla="*/ 169 h 2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4"/>
                <a:gd name="T91" fmla="*/ 0 h 257"/>
                <a:gd name="T92" fmla="*/ 514 w 514"/>
                <a:gd name="T93" fmla="*/ 257 h 2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4" h="257">
                  <a:moveTo>
                    <a:pt x="185" y="169"/>
                  </a:moveTo>
                  <a:lnTo>
                    <a:pt x="193" y="184"/>
                  </a:lnTo>
                  <a:lnTo>
                    <a:pt x="210" y="189"/>
                  </a:lnTo>
                  <a:lnTo>
                    <a:pt x="236" y="257"/>
                  </a:lnTo>
                  <a:lnTo>
                    <a:pt x="281" y="164"/>
                  </a:lnTo>
                  <a:lnTo>
                    <a:pt x="305" y="167"/>
                  </a:lnTo>
                  <a:lnTo>
                    <a:pt x="333" y="153"/>
                  </a:lnTo>
                  <a:lnTo>
                    <a:pt x="384" y="153"/>
                  </a:lnTo>
                  <a:lnTo>
                    <a:pt x="401" y="131"/>
                  </a:lnTo>
                  <a:lnTo>
                    <a:pt x="497" y="134"/>
                  </a:lnTo>
                  <a:lnTo>
                    <a:pt x="514" y="120"/>
                  </a:lnTo>
                  <a:lnTo>
                    <a:pt x="484" y="84"/>
                  </a:lnTo>
                  <a:lnTo>
                    <a:pt x="425" y="85"/>
                  </a:lnTo>
                  <a:lnTo>
                    <a:pt x="379" y="79"/>
                  </a:lnTo>
                  <a:lnTo>
                    <a:pt x="319" y="79"/>
                  </a:lnTo>
                  <a:lnTo>
                    <a:pt x="299" y="109"/>
                  </a:lnTo>
                  <a:lnTo>
                    <a:pt x="269" y="92"/>
                  </a:lnTo>
                  <a:lnTo>
                    <a:pt x="237" y="95"/>
                  </a:lnTo>
                  <a:lnTo>
                    <a:pt x="225" y="63"/>
                  </a:lnTo>
                  <a:lnTo>
                    <a:pt x="159" y="58"/>
                  </a:lnTo>
                  <a:lnTo>
                    <a:pt x="151" y="46"/>
                  </a:lnTo>
                  <a:lnTo>
                    <a:pt x="181" y="14"/>
                  </a:lnTo>
                  <a:lnTo>
                    <a:pt x="204" y="11"/>
                  </a:lnTo>
                  <a:lnTo>
                    <a:pt x="181" y="0"/>
                  </a:lnTo>
                  <a:lnTo>
                    <a:pt x="143" y="10"/>
                  </a:lnTo>
                  <a:lnTo>
                    <a:pt x="80" y="73"/>
                  </a:lnTo>
                  <a:lnTo>
                    <a:pt x="48" y="79"/>
                  </a:lnTo>
                  <a:lnTo>
                    <a:pt x="0" y="110"/>
                  </a:lnTo>
                  <a:lnTo>
                    <a:pt x="185" y="16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8" name="Freeform 41"/>
            <p:cNvSpPr>
              <a:spLocks/>
            </p:cNvSpPr>
            <p:nvPr/>
          </p:nvSpPr>
          <p:spPr bwMode="auto">
            <a:xfrm>
              <a:off x="3833" y="1315"/>
              <a:ext cx="348" cy="463"/>
            </a:xfrm>
            <a:custGeom>
              <a:avLst/>
              <a:gdLst>
                <a:gd name="T0" fmla="*/ 40 w 348"/>
                <a:gd name="T1" fmla="*/ 384 h 463"/>
                <a:gd name="T2" fmla="*/ 33 w 348"/>
                <a:gd name="T3" fmla="*/ 307 h 463"/>
                <a:gd name="T4" fmla="*/ 5 w 348"/>
                <a:gd name="T5" fmla="*/ 249 h 463"/>
                <a:gd name="T6" fmla="*/ 18 w 348"/>
                <a:gd name="T7" fmla="*/ 132 h 463"/>
                <a:gd name="T8" fmla="*/ 68 w 348"/>
                <a:gd name="T9" fmla="*/ 69 h 463"/>
                <a:gd name="T10" fmla="*/ 65 w 348"/>
                <a:gd name="T11" fmla="*/ 117 h 463"/>
                <a:gd name="T12" fmla="*/ 80 w 348"/>
                <a:gd name="T13" fmla="*/ 106 h 463"/>
                <a:gd name="T14" fmla="*/ 80 w 348"/>
                <a:gd name="T15" fmla="*/ 69 h 463"/>
                <a:gd name="T16" fmla="*/ 99 w 348"/>
                <a:gd name="T17" fmla="*/ 47 h 463"/>
                <a:gd name="T18" fmla="*/ 106 w 348"/>
                <a:gd name="T19" fmla="*/ 5 h 463"/>
                <a:gd name="T20" fmla="*/ 123 w 348"/>
                <a:gd name="T21" fmla="*/ 0 h 463"/>
                <a:gd name="T22" fmla="*/ 228 w 348"/>
                <a:gd name="T23" fmla="*/ 36 h 463"/>
                <a:gd name="T24" fmla="*/ 238 w 348"/>
                <a:gd name="T25" fmla="*/ 66 h 463"/>
                <a:gd name="T26" fmla="*/ 252 w 348"/>
                <a:gd name="T27" fmla="*/ 95 h 463"/>
                <a:gd name="T28" fmla="*/ 255 w 348"/>
                <a:gd name="T29" fmla="*/ 145 h 463"/>
                <a:gd name="T30" fmla="*/ 219 w 348"/>
                <a:gd name="T31" fmla="*/ 187 h 463"/>
                <a:gd name="T32" fmla="*/ 217 w 348"/>
                <a:gd name="T33" fmla="*/ 222 h 463"/>
                <a:gd name="T34" fmla="*/ 238 w 348"/>
                <a:gd name="T35" fmla="*/ 233 h 463"/>
                <a:gd name="T36" fmla="*/ 266 w 348"/>
                <a:gd name="T37" fmla="*/ 187 h 463"/>
                <a:gd name="T38" fmla="*/ 295 w 348"/>
                <a:gd name="T39" fmla="*/ 172 h 463"/>
                <a:gd name="T40" fmla="*/ 313 w 348"/>
                <a:gd name="T41" fmla="*/ 181 h 463"/>
                <a:gd name="T42" fmla="*/ 348 w 348"/>
                <a:gd name="T43" fmla="*/ 283 h 463"/>
                <a:gd name="T44" fmla="*/ 324 w 348"/>
                <a:gd name="T45" fmla="*/ 328 h 463"/>
                <a:gd name="T46" fmla="*/ 318 w 348"/>
                <a:gd name="T47" fmla="*/ 357 h 463"/>
                <a:gd name="T48" fmla="*/ 304 w 348"/>
                <a:gd name="T49" fmla="*/ 368 h 463"/>
                <a:gd name="T50" fmla="*/ 302 w 348"/>
                <a:gd name="T51" fmla="*/ 397 h 463"/>
                <a:gd name="T52" fmla="*/ 285 w 348"/>
                <a:gd name="T53" fmla="*/ 433 h 463"/>
                <a:gd name="T54" fmla="*/ 170 w 348"/>
                <a:gd name="T55" fmla="*/ 450 h 463"/>
                <a:gd name="T56" fmla="*/ 167 w 348"/>
                <a:gd name="T57" fmla="*/ 444 h 463"/>
                <a:gd name="T58" fmla="*/ 0 w 348"/>
                <a:gd name="T59" fmla="*/ 463 h 463"/>
                <a:gd name="T60" fmla="*/ 40 w 348"/>
                <a:gd name="T61" fmla="*/ 384 h 463"/>
                <a:gd name="T62" fmla="*/ 40 w 348"/>
                <a:gd name="T63" fmla="*/ 384 h 4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8"/>
                <a:gd name="T97" fmla="*/ 0 h 463"/>
                <a:gd name="T98" fmla="*/ 348 w 348"/>
                <a:gd name="T99" fmla="*/ 463 h 4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8" h="463">
                  <a:moveTo>
                    <a:pt x="40" y="384"/>
                  </a:moveTo>
                  <a:lnTo>
                    <a:pt x="33" y="307"/>
                  </a:lnTo>
                  <a:lnTo>
                    <a:pt x="5" y="249"/>
                  </a:lnTo>
                  <a:lnTo>
                    <a:pt x="18" y="132"/>
                  </a:lnTo>
                  <a:lnTo>
                    <a:pt x="68" y="69"/>
                  </a:lnTo>
                  <a:lnTo>
                    <a:pt x="65" y="117"/>
                  </a:lnTo>
                  <a:lnTo>
                    <a:pt x="80" y="106"/>
                  </a:lnTo>
                  <a:lnTo>
                    <a:pt x="80" y="69"/>
                  </a:lnTo>
                  <a:lnTo>
                    <a:pt x="99" y="47"/>
                  </a:lnTo>
                  <a:lnTo>
                    <a:pt x="106" y="5"/>
                  </a:lnTo>
                  <a:lnTo>
                    <a:pt x="123" y="0"/>
                  </a:lnTo>
                  <a:lnTo>
                    <a:pt x="228" y="36"/>
                  </a:lnTo>
                  <a:lnTo>
                    <a:pt x="238" y="66"/>
                  </a:lnTo>
                  <a:lnTo>
                    <a:pt x="252" y="95"/>
                  </a:lnTo>
                  <a:lnTo>
                    <a:pt x="255" y="145"/>
                  </a:lnTo>
                  <a:lnTo>
                    <a:pt x="219" y="187"/>
                  </a:lnTo>
                  <a:lnTo>
                    <a:pt x="217" y="222"/>
                  </a:lnTo>
                  <a:lnTo>
                    <a:pt x="238" y="233"/>
                  </a:lnTo>
                  <a:lnTo>
                    <a:pt x="266" y="187"/>
                  </a:lnTo>
                  <a:lnTo>
                    <a:pt x="295" y="172"/>
                  </a:lnTo>
                  <a:lnTo>
                    <a:pt x="313" y="181"/>
                  </a:lnTo>
                  <a:lnTo>
                    <a:pt x="348" y="283"/>
                  </a:lnTo>
                  <a:lnTo>
                    <a:pt x="324" y="328"/>
                  </a:lnTo>
                  <a:lnTo>
                    <a:pt x="318" y="357"/>
                  </a:lnTo>
                  <a:lnTo>
                    <a:pt x="304" y="368"/>
                  </a:lnTo>
                  <a:lnTo>
                    <a:pt x="302" y="397"/>
                  </a:lnTo>
                  <a:lnTo>
                    <a:pt x="285" y="433"/>
                  </a:lnTo>
                  <a:lnTo>
                    <a:pt x="170" y="450"/>
                  </a:lnTo>
                  <a:lnTo>
                    <a:pt x="167" y="444"/>
                  </a:lnTo>
                  <a:lnTo>
                    <a:pt x="0" y="463"/>
                  </a:lnTo>
                  <a:lnTo>
                    <a:pt x="40" y="38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9" name="Freeform 42"/>
            <p:cNvSpPr>
              <a:spLocks/>
            </p:cNvSpPr>
            <p:nvPr/>
          </p:nvSpPr>
          <p:spPr bwMode="auto">
            <a:xfrm>
              <a:off x="3306" y="1227"/>
              <a:ext cx="480" cy="490"/>
            </a:xfrm>
            <a:custGeom>
              <a:avLst/>
              <a:gdLst>
                <a:gd name="T0" fmla="*/ 13 w 480"/>
                <a:gd name="T1" fmla="*/ 186 h 490"/>
                <a:gd name="T2" fmla="*/ 11 w 480"/>
                <a:gd name="T3" fmla="*/ 246 h 490"/>
                <a:gd name="T4" fmla="*/ 69 w 480"/>
                <a:gd name="T5" fmla="*/ 282 h 490"/>
                <a:gd name="T6" fmla="*/ 93 w 480"/>
                <a:gd name="T7" fmla="*/ 307 h 490"/>
                <a:gd name="T8" fmla="*/ 138 w 480"/>
                <a:gd name="T9" fmla="*/ 342 h 490"/>
                <a:gd name="T10" fmla="*/ 146 w 480"/>
                <a:gd name="T11" fmla="*/ 381 h 490"/>
                <a:gd name="T12" fmla="*/ 154 w 480"/>
                <a:gd name="T13" fmla="*/ 438 h 490"/>
                <a:gd name="T14" fmla="*/ 200 w 480"/>
                <a:gd name="T15" fmla="*/ 490 h 490"/>
                <a:gd name="T16" fmla="*/ 438 w 480"/>
                <a:gd name="T17" fmla="*/ 475 h 490"/>
                <a:gd name="T18" fmla="*/ 423 w 480"/>
                <a:gd name="T19" fmla="*/ 400 h 490"/>
                <a:gd name="T20" fmla="*/ 445 w 480"/>
                <a:gd name="T21" fmla="*/ 285 h 490"/>
                <a:gd name="T22" fmla="*/ 444 w 480"/>
                <a:gd name="T23" fmla="*/ 253 h 490"/>
                <a:gd name="T24" fmla="*/ 480 w 480"/>
                <a:gd name="T25" fmla="*/ 164 h 490"/>
                <a:gd name="T26" fmla="*/ 471 w 480"/>
                <a:gd name="T27" fmla="*/ 161 h 490"/>
                <a:gd name="T28" fmla="*/ 449 w 480"/>
                <a:gd name="T29" fmla="*/ 213 h 490"/>
                <a:gd name="T30" fmla="*/ 430 w 480"/>
                <a:gd name="T31" fmla="*/ 216 h 490"/>
                <a:gd name="T32" fmla="*/ 420 w 480"/>
                <a:gd name="T33" fmla="*/ 238 h 490"/>
                <a:gd name="T34" fmla="*/ 401 w 480"/>
                <a:gd name="T35" fmla="*/ 252 h 490"/>
                <a:gd name="T36" fmla="*/ 415 w 480"/>
                <a:gd name="T37" fmla="*/ 205 h 490"/>
                <a:gd name="T38" fmla="*/ 430 w 480"/>
                <a:gd name="T39" fmla="*/ 186 h 490"/>
                <a:gd name="T40" fmla="*/ 404 w 480"/>
                <a:gd name="T41" fmla="*/ 118 h 490"/>
                <a:gd name="T42" fmla="*/ 387 w 480"/>
                <a:gd name="T43" fmla="*/ 113 h 490"/>
                <a:gd name="T44" fmla="*/ 379 w 480"/>
                <a:gd name="T45" fmla="*/ 98 h 490"/>
                <a:gd name="T46" fmla="*/ 194 w 480"/>
                <a:gd name="T47" fmla="*/ 39 h 490"/>
                <a:gd name="T48" fmla="*/ 172 w 480"/>
                <a:gd name="T49" fmla="*/ 28 h 490"/>
                <a:gd name="T50" fmla="*/ 157 w 480"/>
                <a:gd name="T51" fmla="*/ 39 h 490"/>
                <a:gd name="T52" fmla="*/ 153 w 480"/>
                <a:gd name="T53" fmla="*/ 36 h 490"/>
                <a:gd name="T54" fmla="*/ 161 w 480"/>
                <a:gd name="T55" fmla="*/ 16 h 490"/>
                <a:gd name="T56" fmla="*/ 165 w 480"/>
                <a:gd name="T57" fmla="*/ 3 h 490"/>
                <a:gd name="T58" fmla="*/ 159 w 480"/>
                <a:gd name="T59" fmla="*/ 0 h 490"/>
                <a:gd name="T60" fmla="*/ 83 w 480"/>
                <a:gd name="T61" fmla="*/ 32 h 490"/>
                <a:gd name="T62" fmla="*/ 74 w 480"/>
                <a:gd name="T63" fmla="*/ 32 h 490"/>
                <a:gd name="T64" fmla="*/ 60 w 480"/>
                <a:gd name="T65" fmla="*/ 25 h 490"/>
                <a:gd name="T66" fmla="*/ 46 w 480"/>
                <a:gd name="T67" fmla="*/ 35 h 490"/>
                <a:gd name="T68" fmla="*/ 49 w 480"/>
                <a:gd name="T69" fmla="*/ 91 h 490"/>
                <a:gd name="T70" fmla="*/ 0 w 480"/>
                <a:gd name="T71" fmla="*/ 148 h 490"/>
                <a:gd name="T72" fmla="*/ 13 w 480"/>
                <a:gd name="T73" fmla="*/ 186 h 490"/>
                <a:gd name="T74" fmla="*/ 13 w 480"/>
                <a:gd name="T75" fmla="*/ 186 h 4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0"/>
                <a:gd name="T115" fmla="*/ 0 h 490"/>
                <a:gd name="T116" fmla="*/ 480 w 480"/>
                <a:gd name="T117" fmla="*/ 490 h 4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0" h="490">
                  <a:moveTo>
                    <a:pt x="13" y="186"/>
                  </a:moveTo>
                  <a:lnTo>
                    <a:pt x="11" y="246"/>
                  </a:lnTo>
                  <a:lnTo>
                    <a:pt x="69" y="282"/>
                  </a:lnTo>
                  <a:lnTo>
                    <a:pt x="93" y="307"/>
                  </a:lnTo>
                  <a:lnTo>
                    <a:pt x="138" y="342"/>
                  </a:lnTo>
                  <a:lnTo>
                    <a:pt x="146" y="381"/>
                  </a:lnTo>
                  <a:lnTo>
                    <a:pt x="154" y="438"/>
                  </a:lnTo>
                  <a:lnTo>
                    <a:pt x="200" y="490"/>
                  </a:lnTo>
                  <a:lnTo>
                    <a:pt x="438" y="475"/>
                  </a:lnTo>
                  <a:lnTo>
                    <a:pt x="423" y="400"/>
                  </a:lnTo>
                  <a:lnTo>
                    <a:pt x="445" y="285"/>
                  </a:lnTo>
                  <a:lnTo>
                    <a:pt x="444" y="253"/>
                  </a:lnTo>
                  <a:lnTo>
                    <a:pt x="480" y="164"/>
                  </a:lnTo>
                  <a:lnTo>
                    <a:pt x="471" y="161"/>
                  </a:lnTo>
                  <a:lnTo>
                    <a:pt x="449" y="213"/>
                  </a:lnTo>
                  <a:lnTo>
                    <a:pt x="430" y="216"/>
                  </a:lnTo>
                  <a:lnTo>
                    <a:pt x="420" y="238"/>
                  </a:lnTo>
                  <a:lnTo>
                    <a:pt x="401" y="252"/>
                  </a:lnTo>
                  <a:lnTo>
                    <a:pt x="415" y="205"/>
                  </a:lnTo>
                  <a:lnTo>
                    <a:pt x="430" y="186"/>
                  </a:lnTo>
                  <a:lnTo>
                    <a:pt x="404" y="118"/>
                  </a:lnTo>
                  <a:lnTo>
                    <a:pt x="387" y="113"/>
                  </a:lnTo>
                  <a:lnTo>
                    <a:pt x="379" y="98"/>
                  </a:lnTo>
                  <a:lnTo>
                    <a:pt x="194" y="39"/>
                  </a:lnTo>
                  <a:lnTo>
                    <a:pt x="172" y="28"/>
                  </a:lnTo>
                  <a:lnTo>
                    <a:pt x="157" y="39"/>
                  </a:lnTo>
                  <a:lnTo>
                    <a:pt x="153" y="36"/>
                  </a:lnTo>
                  <a:lnTo>
                    <a:pt x="161" y="16"/>
                  </a:lnTo>
                  <a:lnTo>
                    <a:pt x="165" y="3"/>
                  </a:lnTo>
                  <a:lnTo>
                    <a:pt x="159" y="0"/>
                  </a:lnTo>
                  <a:lnTo>
                    <a:pt x="83" y="32"/>
                  </a:lnTo>
                  <a:lnTo>
                    <a:pt x="74" y="32"/>
                  </a:lnTo>
                  <a:lnTo>
                    <a:pt x="60" y="25"/>
                  </a:lnTo>
                  <a:lnTo>
                    <a:pt x="46" y="35"/>
                  </a:lnTo>
                  <a:lnTo>
                    <a:pt x="49" y="91"/>
                  </a:lnTo>
                  <a:lnTo>
                    <a:pt x="0" y="148"/>
                  </a:lnTo>
                  <a:lnTo>
                    <a:pt x="13" y="18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0" name="Freeform 43"/>
            <p:cNvSpPr>
              <a:spLocks/>
            </p:cNvSpPr>
            <p:nvPr/>
          </p:nvSpPr>
          <p:spPr bwMode="auto">
            <a:xfrm>
              <a:off x="3446" y="1702"/>
              <a:ext cx="354" cy="624"/>
            </a:xfrm>
            <a:custGeom>
              <a:avLst/>
              <a:gdLst>
                <a:gd name="T0" fmla="*/ 6 w 354"/>
                <a:gd name="T1" fmla="*/ 255 h 624"/>
                <a:gd name="T2" fmla="*/ 43 w 354"/>
                <a:gd name="T3" fmla="*/ 177 h 624"/>
                <a:gd name="T4" fmla="*/ 32 w 354"/>
                <a:gd name="T5" fmla="*/ 147 h 624"/>
                <a:gd name="T6" fmla="*/ 91 w 354"/>
                <a:gd name="T7" fmla="*/ 99 h 624"/>
                <a:gd name="T8" fmla="*/ 104 w 354"/>
                <a:gd name="T9" fmla="*/ 65 h 624"/>
                <a:gd name="T10" fmla="*/ 60 w 354"/>
                <a:gd name="T11" fmla="*/ 15 h 624"/>
                <a:gd name="T12" fmla="*/ 298 w 354"/>
                <a:gd name="T13" fmla="*/ 0 h 624"/>
                <a:gd name="T14" fmla="*/ 302 w 354"/>
                <a:gd name="T15" fmla="*/ 37 h 624"/>
                <a:gd name="T16" fmla="*/ 327 w 354"/>
                <a:gd name="T17" fmla="*/ 82 h 624"/>
                <a:gd name="T18" fmla="*/ 348 w 354"/>
                <a:gd name="T19" fmla="*/ 320 h 624"/>
                <a:gd name="T20" fmla="*/ 343 w 354"/>
                <a:gd name="T21" fmla="*/ 370 h 624"/>
                <a:gd name="T22" fmla="*/ 354 w 354"/>
                <a:gd name="T23" fmla="*/ 398 h 624"/>
                <a:gd name="T24" fmla="*/ 342 w 354"/>
                <a:gd name="T25" fmla="*/ 452 h 624"/>
                <a:gd name="T26" fmla="*/ 323 w 354"/>
                <a:gd name="T27" fmla="*/ 476 h 624"/>
                <a:gd name="T28" fmla="*/ 313 w 354"/>
                <a:gd name="T29" fmla="*/ 513 h 624"/>
                <a:gd name="T30" fmla="*/ 324 w 354"/>
                <a:gd name="T31" fmla="*/ 528 h 624"/>
                <a:gd name="T32" fmla="*/ 315 w 354"/>
                <a:gd name="T33" fmla="*/ 548 h 624"/>
                <a:gd name="T34" fmla="*/ 320 w 354"/>
                <a:gd name="T35" fmla="*/ 557 h 624"/>
                <a:gd name="T36" fmla="*/ 291 w 354"/>
                <a:gd name="T37" fmla="*/ 568 h 624"/>
                <a:gd name="T38" fmla="*/ 285 w 354"/>
                <a:gd name="T39" fmla="*/ 608 h 624"/>
                <a:gd name="T40" fmla="*/ 244 w 354"/>
                <a:gd name="T41" fmla="*/ 595 h 624"/>
                <a:gd name="T42" fmla="*/ 224 w 354"/>
                <a:gd name="T43" fmla="*/ 624 h 624"/>
                <a:gd name="T44" fmla="*/ 211 w 354"/>
                <a:gd name="T45" fmla="*/ 620 h 624"/>
                <a:gd name="T46" fmla="*/ 197 w 354"/>
                <a:gd name="T47" fmla="*/ 595 h 624"/>
                <a:gd name="T48" fmla="*/ 175 w 354"/>
                <a:gd name="T49" fmla="*/ 534 h 624"/>
                <a:gd name="T50" fmla="*/ 121 w 354"/>
                <a:gd name="T51" fmla="*/ 502 h 624"/>
                <a:gd name="T52" fmla="*/ 110 w 354"/>
                <a:gd name="T53" fmla="*/ 471 h 624"/>
                <a:gd name="T54" fmla="*/ 128 w 354"/>
                <a:gd name="T55" fmla="*/ 422 h 624"/>
                <a:gd name="T56" fmla="*/ 113 w 354"/>
                <a:gd name="T57" fmla="*/ 413 h 624"/>
                <a:gd name="T58" fmla="*/ 79 w 354"/>
                <a:gd name="T59" fmla="*/ 413 h 624"/>
                <a:gd name="T60" fmla="*/ 71 w 354"/>
                <a:gd name="T61" fmla="*/ 383 h 624"/>
                <a:gd name="T62" fmla="*/ 13 w 354"/>
                <a:gd name="T63" fmla="*/ 323 h 624"/>
                <a:gd name="T64" fmla="*/ 0 w 354"/>
                <a:gd name="T65" fmla="*/ 274 h 624"/>
                <a:gd name="T66" fmla="*/ 6 w 354"/>
                <a:gd name="T67" fmla="*/ 255 h 624"/>
                <a:gd name="T68" fmla="*/ 6 w 354"/>
                <a:gd name="T69" fmla="*/ 255 h 6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624"/>
                <a:gd name="T107" fmla="*/ 354 w 354"/>
                <a:gd name="T108" fmla="*/ 624 h 6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624">
                  <a:moveTo>
                    <a:pt x="6" y="255"/>
                  </a:moveTo>
                  <a:lnTo>
                    <a:pt x="43" y="177"/>
                  </a:lnTo>
                  <a:lnTo>
                    <a:pt x="32" y="147"/>
                  </a:lnTo>
                  <a:lnTo>
                    <a:pt x="91" y="99"/>
                  </a:lnTo>
                  <a:lnTo>
                    <a:pt x="104" y="65"/>
                  </a:lnTo>
                  <a:lnTo>
                    <a:pt x="60" y="15"/>
                  </a:lnTo>
                  <a:lnTo>
                    <a:pt x="298" y="0"/>
                  </a:lnTo>
                  <a:lnTo>
                    <a:pt x="302" y="37"/>
                  </a:lnTo>
                  <a:lnTo>
                    <a:pt x="327" y="82"/>
                  </a:lnTo>
                  <a:lnTo>
                    <a:pt x="348" y="320"/>
                  </a:lnTo>
                  <a:lnTo>
                    <a:pt x="343" y="370"/>
                  </a:lnTo>
                  <a:lnTo>
                    <a:pt x="354" y="398"/>
                  </a:lnTo>
                  <a:lnTo>
                    <a:pt x="342" y="452"/>
                  </a:lnTo>
                  <a:lnTo>
                    <a:pt x="323" y="476"/>
                  </a:lnTo>
                  <a:lnTo>
                    <a:pt x="313" y="513"/>
                  </a:lnTo>
                  <a:lnTo>
                    <a:pt x="324" y="528"/>
                  </a:lnTo>
                  <a:lnTo>
                    <a:pt x="315" y="548"/>
                  </a:lnTo>
                  <a:lnTo>
                    <a:pt x="320" y="557"/>
                  </a:lnTo>
                  <a:lnTo>
                    <a:pt x="291" y="568"/>
                  </a:lnTo>
                  <a:lnTo>
                    <a:pt x="285" y="608"/>
                  </a:lnTo>
                  <a:lnTo>
                    <a:pt x="244" y="595"/>
                  </a:lnTo>
                  <a:lnTo>
                    <a:pt x="224" y="624"/>
                  </a:lnTo>
                  <a:lnTo>
                    <a:pt x="211" y="620"/>
                  </a:lnTo>
                  <a:lnTo>
                    <a:pt x="197" y="595"/>
                  </a:lnTo>
                  <a:lnTo>
                    <a:pt x="175" y="534"/>
                  </a:lnTo>
                  <a:lnTo>
                    <a:pt x="121" y="502"/>
                  </a:lnTo>
                  <a:lnTo>
                    <a:pt x="110" y="471"/>
                  </a:lnTo>
                  <a:lnTo>
                    <a:pt x="128" y="422"/>
                  </a:lnTo>
                  <a:lnTo>
                    <a:pt x="113" y="413"/>
                  </a:lnTo>
                  <a:lnTo>
                    <a:pt x="79" y="413"/>
                  </a:lnTo>
                  <a:lnTo>
                    <a:pt x="71" y="383"/>
                  </a:lnTo>
                  <a:lnTo>
                    <a:pt x="13" y="323"/>
                  </a:lnTo>
                  <a:lnTo>
                    <a:pt x="0" y="274"/>
                  </a:lnTo>
                  <a:lnTo>
                    <a:pt x="6" y="25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1" name="Freeform 44"/>
            <p:cNvSpPr>
              <a:spLocks/>
            </p:cNvSpPr>
            <p:nvPr/>
          </p:nvSpPr>
          <p:spPr bwMode="auto">
            <a:xfrm>
              <a:off x="3759" y="1759"/>
              <a:ext cx="280" cy="467"/>
            </a:xfrm>
            <a:custGeom>
              <a:avLst/>
              <a:gdLst>
                <a:gd name="T0" fmla="*/ 10 w 280"/>
                <a:gd name="T1" fmla="*/ 467 h 467"/>
                <a:gd name="T2" fmla="*/ 18 w 280"/>
                <a:gd name="T3" fmla="*/ 455 h 467"/>
                <a:gd name="T4" fmla="*/ 71 w 280"/>
                <a:gd name="T5" fmla="*/ 452 h 467"/>
                <a:gd name="T6" fmla="*/ 115 w 280"/>
                <a:gd name="T7" fmla="*/ 437 h 467"/>
                <a:gd name="T8" fmla="*/ 158 w 280"/>
                <a:gd name="T9" fmla="*/ 411 h 467"/>
                <a:gd name="T10" fmla="*/ 194 w 280"/>
                <a:gd name="T11" fmla="*/ 409 h 467"/>
                <a:gd name="T12" fmla="*/ 236 w 280"/>
                <a:gd name="T13" fmla="*/ 341 h 467"/>
                <a:gd name="T14" fmla="*/ 249 w 280"/>
                <a:gd name="T15" fmla="*/ 346 h 467"/>
                <a:gd name="T16" fmla="*/ 280 w 280"/>
                <a:gd name="T17" fmla="*/ 323 h 467"/>
                <a:gd name="T18" fmla="*/ 273 w 280"/>
                <a:gd name="T19" fmla="*/ 305 h 467"/>
                <a:gd name="T20" fmla="*/ 276 w 280"/>
                <a:gd name="T21" fmla="*/ 294 h 467"/>
                <a:gd name="T22" fmla="*/ 244 w 280"/>
                <a:gd name="T23" fmla="*/ 6 h 467"/>
                <a:gd name="T24" fmla="*/ 241 w 280"/>
                <a:gd name="T25" fmla="*/ 0 h 467"/>
                <a:gd name="T26" fmla="*/ 74 w 280"/>
                <a:gd name="T27" fmla="*/ 19 h 467"/>
                <a:gd name="T28" fmla="*/ 43 w 280"/>
                <a:gd name="T29" fmla="*/ 35 h 467"/>
                <a:gd name="T30" fmla="*/ 14 w 280"/>
                <a:gd name="T31" fmla="*/ 25 h 467"/>
                <a:gd name="T32" fmla="*/ 35 w 280"/>
                <a:gd name="T33" fmla="*/ 263 h 467"/>
                <a:gd name="T34" fmla="*/ 30 w 280"/>
                <a:gd name="T35" fmla="*/ 313 h 467"/>
                <a:gd name="T36" fmla="*/ 41 w 280"/>
                <a:gd name="T37" fmla="*/ 341 h 467"/>
                <a:gd name="T38" fmla="*/ 29 w 280"/>
                <a:gd name="T39" fmla="*/ 395 h 467"/>
                <a:gd name="T40" fmla="*/ 10 w 280"/>
                <a:gd name="T41" fmla="*/ 419 h 467"/>
                <a:gd name="T42" fmla="*/ 0 w 280"/>
                <a:gd name="T43" fmla="*/ 456 h 467"/>
                <a:gd name="T44" fmla="*/ 10 w 280"/>
                <a:gd name="T45" fmla="*/ 467 h 467"/>
                <a:gd name="T46" fmla="*/ 10 w 280"/>
                <a:gd name="T47" fmla="*/ 467 h 4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0"/>
                <a:gd name="T73" fmla="*/ 0 h 467"/>
                <a:gd name="T74" fmla="*/ 280 w 280"/>
                <a:gd name="T75" fmla="*/ 467 h 4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0" h="467">
                  <a:moveTo>
                    <a:pt x="10" y="467"/>
                  </a:moveTo>
                  <a:lnTo>
                    <a:pt x="18" y="455"/>
                  </a:lnTo>
                  <a:lnTo>
                    <a:pt x="71" y="452"/>
                  </a:lnTo>
                  <a:lnTo>
                    <a:pt x="115" y="437"/>
                  </a:lnTo>
                  <a:lnTo>
                    <a:pt x="158" y="411"/>
                  </a:lnTo>
                  <a:lnTo>
                    <a:pt x="194" y="409"/>
                  </a:lnTo>
                  <a:lnTo>
                    <a:pt x="236" y="341"/>
                  </a:lnTo>
                  <a:lnTo>
                    <a:pt x="249" y="346"/>
                  </a:lnTo>
                  <a:lnTo>
                    <a:pt x="280" y="323"/>
                  </a:lnTo>
                  <a:lnTo>
                    <a:pt x="273" y="305"/>
                  </a:lnTo>
                  <a:lnTo>
                    <a:pt x="276" y="294"/>
                  </a:lnTo>
                  <a:lnTo>
                    <a:pt x="244" y="6"/>
                  </a:lnTo>
                  <a:lnTo>
                    <a:pt x="241" y="0"/>
                  </a:lnTo>
                  <a:lnTo>
                    <a:pt x="74" y="19"/>
                  </a:lnTo>
                  <a:lnTo>
                    <a:pt x="43" y="35"/>
                  </a:lnTo>
                  <a:lnTo>
                    <a:pt x="14" y="25"/>
                  </a:lnTo>
                  <a:lnTo>
                    <a:pt x="35" y="263"/>
                  </a:lnTo>
                  <a:lnTo>
                    <a:pt x="30" y="313"/>
                  </a:lnTo>
                  <a:lnTo>
                    <a:pt x="41" y="341"/>
                  </a:lnTo>
                  <a:lnTo>
                    <a:pt x="29" y="395"/>
                  </a:lnTo>
                  <a:lnTo>
                    <a:pt x="10" y="419"/>
                  </a:lnTo>
                  <a:lnTo>
                    <a:pt x="0" y="456"/>
                  </a:lnTo>
                  <a:lnTo>
                    <a:pt x="10" y="467"/>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2" name="Freeform 45"/>
            <p:cNvSpPr>
              <a:spLocks/>
            </p:cNvSpPr>
            <p:nvPr/>
          </p:nvSpPr>
          <p:spPr bwMode="auto">
            <a:xfrm>
              <a:off x="3654" y="2053"/>
              <a:ext cx="656" cy="328"/>
            </a:xfrm>
            <a:custGeom>
              <a:avLst/>
              <a:gdLst>
                <a:gd name="T0" fmla="*/ 5 w 656"/>
                <a:gd name="T1" fmla="*/ 310 h 328"/>
                <a:gd name="T2" fmla="*/ 20 w 656"/>
                <a:gd name="T3" fmla="*/ 309 h 328"/>
                <a:gd name="T4" fmla="*/ 25 w 656"/>
                <a:gd name="T5" fmla="*/ 274 h 328"/>
                <a:gd name="T6" fmla="*/ 16 w 656"/>
                <a:gd name="T7" fmla="*/ 273 h 328"/>
                <a:gd name="T8" fmla="*/ 36 w 656"/>
                <a:gd name="T9" fmla="*/ 244 h 328"/>
                <a:gd name="T10" fmla="*/ 77 w 656"/>
                <a:gd name="T11" fmla="*/ 257 h 328"/>
                <a:gd name="T12" fmla="*/ 83 w 656"/>
                <a:gd name="T13" fmla="*/ 217 h 328"/>
                <a:gd name="T14" fmla="*/ 112 w 656"/>
                <a:gd name="T15" fmla="*/ 206 h 328"/>
                <a:gd name="T16" fmla="*/ 107 w 656"/>
                <a:gd name="T17" fmla="*/ 197 h 328"/>
                <a:gd name="T18" fmla="*/ 123 w 656"/>
                <a:gd name="T19" fmla="*/ 161 h 328"/>
                <a:gd name="T20" fmla="*/ 176 w 656"/>
                <a:gd name="T21" fmla="*/ 158 h 328"/>
                <a:gd name="T22" fmla="*/ 220 w 656"/>
                <a:gd name="T23" fmla="*/ 143 h 328"/>
                <a:gd name="T24" fmla="*/ 248 w 656"/>
                <a:gd name="T25" fmla="*/ 125 h 328"/>
                <a:gd name="T26" fmla="*/ 263 w 656"/>
                <a:gd name="T27" fmla="*/ 117 h 328"/>
                <a:gd name="T28" fmla="*/ 299 w 656"/>
                <a:gd name="T29" fmla="*/ 115 h 328"/>
                <a:gd name="T30" fmla="*/ 341 w 656"/>
                <a:gd name="T31" fmla="*/ 47 h 328"/>
                <a:gd name="T32" fmla="*/ 354 w 656"/>
                <a:gd name="T33" fmla="*/ 52 h 328"/>
                <a:gd name="T34" fmla="*/ 385 w 656"/>
                <a:gd name="T35" fmla="*/ 29 h 328"/>
                <a:gd name="T36" fmla="*/ 378 w 656"/>
                <a:gd name="T37" fmla="*/ 11 h 328"/>
                <a:gd name="T38" fmla="*/ 381 w 656"/>
                <a:gd name="T39" fmla="*/ 0 h 328"/>
                <a:gd name="T40" fmla="*/ 409 w 656"/>
                <a:gd name="T41" fmla="*/ 0 h 328"/>
                <a:gd name="T42" fmla="*/ 428 w 656"/>
                <a:gd name="T43" fmla="*/ 7 h 328"/>
                <a:gd name="T44" fmla="*/ 485 w 656"/>
                <a:gd name="T45" fmla="*/ 40 h 328"/>
                <a:gd name="T46" fmla="*/ 525 w 656"/>
                <a:gd name="T47" fmla="*/ 38 h 328"/>
                <a:gd name="T48" fmla="*/ 544 w 656"/>
                <a:gd name="T49" fmla="*/ 25 h 328"/>
                <a:gd name="T50" fmla="*/ 588 w 656"/>
                <a:gd name="T51" fmla="*/ 54 h 328"/>
                <a:gd name="T52" fmla="*/ 604 w 656"/>
                <a:gd name="T53" fmla="*/ 107 h 328"/>
                <a:gd name="T54" fmla="*/ 656 w 656"/>
                <a:gd name="T55" fmla="*/ 145 h 328"/>
                <a:gd name="T56" fmla="*/ 631 w 656"/>
                <a:gd name="T57" fmla="*/ 173 h 328"/>
                <a:gd name="T58" fmla="*/ 585 w 656"/>
                <a:gd name="T59" fmla="*/ 217 h 328"/>
                <a:gd name="T60" fmla="*/ 585 w 656"/>
                <a:gd name="T61" fmla="*/ 227 h 328"/>
                <a:gd name="T62" fmla="*/ 521 w 656"/>
                <a:gd name="T63" fmla="*/ 268 h 328"/>
                <a:gd name="T64" fmla="*/ 159 w 656"/>
                <a:gd name="T65" fmla="*/ 301 h 328"/>
                <a:gd name="T66" fmla="*/ 119 w 656"/>
                <a:gd name="T67" fmla="*/ 299 h 328"/>
                <a:gd name="T68" fmla="*/ 121 w 656"/>
                <a:gd name="T69" fmla="*/ 318 h 328"/>
                <a:gd name="T70" fmla="*/ 0 w 656"/>
                <a:gd name="T71" fmla="*/ 328 h 328"/>
                <a:gd name="T72" fmla="*/ 5 w 656"/>
                <a:gd name="T73" fmla="*/ 310 h 328"/>
                <a:gd name="T74" fmla="*/ 5 w 656"/>
                <a:gd name="T75" fmla="*/ 310 h 3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6"/>
                <a:gd name="T115" fmla="*/ 0 h 328"/>
                <a:gd name="T116" fmla="*/ 656 w 656"/>
                <a:gd name="T117" fmla="*/ 328 h 3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6" h="328">
                  <a:moveTo>
                    <a:pt x="5" y="310"/>
                  </a:moveTo>
                  <a:lnTo>
                    <a:pt x="20" y="309"/>
                  </a:lnTo>
                  <a:lnTo>
                    <a:pt x="25" y="274"/>
                  </a:lnTo>
                  <a:lnTo>
                    <a:pt x="16" y="273"/>
                  </a:lnTo>
                  <a:lnTo>
                    <a:pt x="36" y="244"/>
                  </a:lnTo>
                  <a:lnTo>
                    <a:pt x="77" y="257"/>
                  </a:lnTo>
                  <a:lnTo>
                    <a:pt x="83" y="217"/>
                  </a:lnTo>
                  <a:lnTo>
                    <a:pt x="112" y="206"/>
                  </a:lnTo>
                  <a:lnTo>
                    <a:pt x="107" y="197"/>
                  </a:lnTo>
                  <a:lnTo>
                    <a:pt x="123" y="161"/>
                  </a:lnTo>
                  <a:lnTo>
                    <a:pt x="176" y="158"/>
                  </a:lnTo>
                  <a:lnTo>
                    <a:pt x="220" y="143"/>
                  </a:lnTo>
                  <a:lnTo>
                    <a:pt x="248" y="125"/>
                  </a:lnTo>
                  <a:lnTo>
                    <a:pt x="263" y="117"/>
                  </a:lnTo>
                  <a:lnTo>
                    <a:pt x="299" y="115"/>
                  </a:lnTo>
                  <a:lnTo>
                    <a:pt x="341" y="47"/>
                  </a:lnTo>
                  <a:lnTo>
                    <a:pt x="354" y="52"/>
                  </a:lnTo>
                  <a:lnTo>
                    <a:pt x="385" y="29"/>
                  </a:lnTo>
                  <a:lnTo>
                    <a:pt x="378" y="11"/>
                  </a:lnTo>
                  <a:lnTo>
                    <a:pt x="381" y="0"/>
                  </a:lnTo>
                  <a:lnTo>
                    <a:pt x="409" y="0"/>
                  </a:lnTo>
                  <a:lnTo>
                    <a:pt x="428" y="7"/>
                  </a:lnTo>
                  <a:lnTo>
                    <a:pt x="485" y="40"/>
                  </a:lnTo>
                  <a:lnTo>
                    <a:pt x="525" y="38"/>
                  </a:lnTo>
                  <a:lnTo>
                    <a:pt x="544" y="25"/>
                  </a:lnTo>
                  <a:lnTo>
                    <a:pt x="588" y="54"/>
                  </a:lnTo>
                  <a:lnTo>
                    <a:pt x="604" y="107"/>
                  </a:lnTo>
                  <a:lnTo>
                    <a:pt x="656" y="145"/>
                  </a:lnTo>
                  <a:lnTo>
                    <a:pt x="631" y="173"/>
                  </a:lnTo>
                  <a:lnTo>
                    <a:pt x="585" y="217"/>
                  </a:lnTo>
                  <a:lnTo>
                    <a:pt x="585" y="227"/>
                  </a:lnTo>
                  <a:lnTo>
                    <a:pt x="521" y="268"/>
                  </a:lnTo>
                  <a:lnTo>
                    <a:pt x="159" y="301"/>
                  </a:lnTo>
                  <a:lnTo>
                    <a:pt x="119" y="299"/>
                  </a:lnTo>
                  <a:lnTo>
                    <a:pt x="121" y="318"/>
                  </a:lnTo>
                  <a:lnTo>
                    <a:pt x="0" y="328"/>
                  </a:lnTo>
                  <a:lnTo>
                    <a:pt x="5" y="31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3" name="Freeform 46"/>
            <p:cNvSpPr>
              <a:spLocks/>
            </p:cNvSpPr>
            <p:nvPr/>
          </p:nvSpPr>
          <p:spPr bwMode="auto">
            <a:xfrm>
              <a:off x="3583" y="2297"/>
              <a:ext cx="771" cy="255"/>
            </a:xfrm>
            <a:custGeom>
              <a:avLst/>
              <a:gdLst>
                <a:gd name="T0" fmla="*/ 14 w 771"/>
                <a:gd name="T1" fmla="*/ 209 h 255"/>
                <a:gd name="T2" fmla="*/ 9 w 771"/>
                <a:gd name="T3" fmla="*/ 206 h 255"/>
                <a:gd name="T4" fmla="*/ 31 w 771"/>
                <a:gd name="T5" fmla="*/ 189 h 255"/>
                <a:gd name="T6" fmla="*/ 52 w 771"/>
                <a:gd name="T7" fmla="*/ 150 h 255"/>
                <a:gd name="T8" fmla="*/ 46 w 771"/>
                <a:gd name="T9" fmla="*/ 140 h 255"/>
                <a:gd name="T10" fmla="*/ 57 w 771"/>
                <a:gd name="T11" fmla="*/ 121 h 255"/>
                <a:gd name="T12" fmla="*/ 57 w 771"/>
                <a:gd name="T13" fmla="*/ 99 h 255"/>
                <a:gd name="T14" fmla="*/ 71 w 771"/>
                <a:gd name="T15" fmla="*/ 84 h 255"/>
                <a:gd name="T16" fmla="*/ 192 w 771"/>
                <a:gd name="T17" fmla="*/ 74 h 255"/>
                <a:gd name="T18" fmla="*/ 190 w 771"/>
                <a:gd name="T19" fmla="*/ 55 h 255"/>
                <a:gd name="T20" fmla="*/ 230 w 771"/>
                <a:gd name="T21" fmla="*/ 57 h 255"/>
                <a:gd name="T22" fmla="*/ 592 w 771"/>
                <a:gd name="T23" fmla="*/ 24 h 255"/>
                <a:gd name="T24" fmla="*/ 771 w 771"/>
                <a:gd name="T25" fmla="*/ 0 h 255"/>
                <a:gd name="T26" fmla="*/ 740 w 771"/>
                <a:gd name="T27" fmla="*/ 62 h 255"/>
                <a:gd name="T28" fmla="*/ 689 w 771"/>
                <a:gd name="T29" fmla="*/ 73 h 255"/>
                <a:gd name="T30" fmla="*/ 667 w 771"/>
                <a:gd name="T31" fmla="*/ 102 h 255"/>
                <a:gd name="T32" fmla="*/ 579 w 771"/>
                <a:gd name="T33" fmla="*/ 154 h 255"/>
                <a:gd name="T34" fmla="*/ 574 w 771"/>
                <a:gd name="T35" fmla="*/ 173 h 255"/>
                <a:gd name="T36" fmla="*/ 552 w 771"/>
                <a:gd name="T37" fmla="*/ 184 h 255"/>
                <a:gd name="T38" fmla="*/ 552 w 771"/>
                <a:gd name="T39" fmla="*/ 209 h 255"/>
                <a:gd name="T40" fmla="*/ 433 w 771"/>
                <a:gd name="T41" fmla="*/ 222 h 255"/>
                <a:gd name="T42" fmla="*/ 194 w 771"/>
                <a:gd name="T43" fmla="*/ 244 h 255"/>
                <a:gd name="T44" fmla="*/ 0 w 771"/>
                <a:gd name="T45" fmla="*/ 255 h 255"/>
                <a:gd name="T46" fmla="*/ 14 w 771"/>
                <a:gd name="T47" fmla="*/ 209 h 255"/>
                <a:gd name="T48" fmla="*/ 14 w 771"/>
                <a:gd name="T49" fmla="*/ 209 h 2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1"/>
                <a:gd name="T76" fmla="*/ 0 h 255"/>
                <a:gd name="T77" fmla="*/ 771 w 771"/>
                <a:gd name="T78" fmla="*/ 255 h 2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1" h="255">
                  <a:moveTo>
                    <a:pt x="14" y="209"/>
                  </a:moveTo>
                  <a:lnTo>
                    <a:pt x="9" y="206"/>
                  </a:lnTo>
                  <a:lnTo>
                    <a:pt x="31" y="189"/>
                  </a:lnTo>
                  <a:lnTo>
                    <a:pt x="52" y="150"/>
                  </a:lnTo>
                  <a:lnTo>
                    <a:pt x="46" y="140"/>
                  </a:lnTo>
                  <a:lnTo>
                    <a:pt x="57" y="121"/>
                  </a:lnTo>
                  <a:lnTo>
                    <a:pt x="57" y="99"/>
                  </a:lnTo>
                  <a:lnTo>
                    <a:pt x="71" y="84"/>
                  </a:lnTo>
                  <a:lnTo>
                    <a:pt x="192" y="74"/>
                  </a:lnTo>
                  <a:lnTo>
                    <a:pt x="190" y="55"/>
                  </a:lnTo>
                  <a:lnTo>
                    <a:pt x="230" y="57"/>
                  </a:lnTo>
                  <a:lnTo>
                    <a:pt x="592" y="24"/>
                  </a:lnTo>
                  <a:lnTo>
                    <a:pt x="771" y="0"/>
                  </a:lnTo>
                  <a:lnTo>
                    <a:pt x="740" y="62"/>
                  </a:lnTo>
                  <a:lnTo>
                    <a:pt x="689" y="73"/>
                  </a:lnTo>
                  <a:lnTo>
                    <a:pt x="667" y="102"/>
                  </a:lnTo>
                  <a:lnTo>
                    <a:pt x="579" y="154"/>
                  </a:lnTo>
                  <a:lnTo>
                    <a:pt x="574" y="173"/>
                  </a:lnTo>
                  <a:lnTo>
                    <a:pt x="552" y="184"/>
                  </a:lnTo>
                  <a:lnTo>
                    <a:pt x="552" y="209"/>
                  </a:lnTo>
                  <a:lnTo>
                    <a:pt x="433" y="222"/>
                  </a:lnTo>
                  <a:lnTo>
                    <a:pt x="194" y="244"/>
                  </a:lnTo>
                  <a:lnTo>
                    <a:pt x="0" y="255"/>
                  </a:lnTo>
                  <a:lnTo>
                    <a:pt x="14" y="20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4" name="Freeform 47"/>
            <p:cNvSpPr>
              <a:spLocks/>
            </p:cNvSpPr>
            <p:nvPr/>
          </p:nvSpPr>
          <p:spPr bwMode="auto">
            <a:xfrm>
              <a:off x="3478" y="2541"/>
              <a:ext cx="321" cy="541"/>
            </a:xfrm>
            <a:custGeom>
              <a:avLst/>
              <a:gdLst>
                <a:gd name="T0" fmla="*/ 22 w 321"/>
                <a:gd name="T1" fmla="*/ 378 h 541"/>
                <a:gd name="T2" fmla="*/ 53 w 321"/>
                <a:gd name="T3" fmla="*/ 335 h 541"/>
                <a:gd name="T4" fmla="*/ 42 w 321"/>
                <a:gd name="T5" fmla="*/ 324 h 541"/>
                <a:gd name="T6" fmla="*/ 31 w 321"/>
                <a:gd name="T7" fmla="*/ 238 h 541"/>
                <a:gd name="T8" fmla="*/ 25 w 321"/>
                <a:gd name="T9" fmla="*/ 178 h 541"/>
                <a:gd name="T10" fmla="*/ 48 w 321"/>
                <a:gd name="T11" fmla="*/ 112 h 541"/>
                <a:gd name="T12" fmla="*/ 83 w 321"/>
                <a:gd name="T13" fmla="*/ 65 h 541"/>
                <a:gd name="T14" fmla="*/ 80 w 321"/>
                <a:gd name="T15" fmla="*/ 52 h 541"/>
                <a:gd name="T16" fmla="*/ 105 w 321"/>
                <a:gd name="T17" fmla="*/ 11 h 541"/>
                <a:gd name="T18" fmla="*/ 299 w 321"/>
                <a:gd name="T19" fmla="*/ 0 h 541"/>
                <a:gd name="T20" fmla="*/ 308 w 321"/>
                <a:gd name="T21" fmla="*/ 10 h 541"/>
                <a:gd name="T22" fmla="*/ 299 w 321"/>
                <a:gd name="T23" fmla="*/ 346 h 541"/>
                <a:gd name="T24" fmla="*/ 321 w 321"/>
                <a:gd name="T25" fmla="*/ 508 h 541"/>
                <a:gd name="T26" fmla="*/ 313 w 321"/>
                <a:gd name="T27" fmla="*/ 516 h 541"/>
                <a:gd name="T28" fmla="*/ 270 w 321"/>
                <a:gd name="T29" fmla="*/ 507 h 541"/>
                <a:gd name="T30" fmla="*/ 209 w 321"/>
                <a:gd name="T31" fmla="*/ 541 h 541"/>
                <a:gd name="T32" fmla="*/ 177 w 321"/>
                <a:gd name="T33" fmla="*/ 490 h 541"/>
                <a:gd name="T34" fmla="*/ 182 w 321"/>
                <a:gd name="T35" fmla="*/ 452 h 541"/>
                <a:gd name="T36" fmla="*/ 0 w 321"/>
                <a:gd name="T37" fmla="*/ 460 h 541"/>
                <a:gd name="T38" fmla="*/ 22 w 321"/>
                <a:gd name="T39" fmla="*/ 378 h 541"/>
                <a:gd name="T40" fmla="*/ 22 w 321"/>
                <a:gd name="T41" fmla="*/ 378 h 5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1"/>
                <a:gd name="T64" fmla="*/ 0 h 541"/>
                <a:gd name="T65" fmla="*/ 321 w 321"/>
                <a:gd name="T66" fmla="*/ 541 h 5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1" h="541">
                  <a:moveTo>
                    <a:pt x="22" y="378"/>
                  </a:moveTo>
                  <a:lnTo>
                    <a:pt x="53" y="335"/>
                  </a:lnTo>
                  <a:lnTo>
                    <a:pt x="42" y="324"/>
                  </a:lnTo>
                  <a:lnTo>
                    <a:pt x="31" y="238"/>
                  </a:lnTo>
                  <a:lnTo>
                    <a:pt x="25" y="178"/>
                  </a:lnTo>
                  <a:lnTo>
                    <a:pt x="48" y="112"/>
                  </a:lnTo>
                  <a:lnTo>
                    <a:pt x="83" y="65"/>
                  </a:lnTo>
                  <a:lnTo>
                    <a:pt x="80" y="52"/>
                  </a:lnTo>
                  <a:lnTo>
                    <a:pt x="105" y="11"/>
                  </a:lnTo>
                  <a:lnTo>
                    <a:pt x="299" y="0"/>
                  </a:lnTo>
                  <a:lnTo>
                    <a:pt x="308" y="10"/>
                  </a:lnTo>
                  <a:lnTo>
                    <a:pt x="299" y="346"/>
                  </a:lnTo>
                  <a:lnTo>
                    <a:pt x="321" y="508"/>
                  </a:lnTo>
                  <a:lnTo>
                    <a:pt x="313" y="516"/>
                  </a:lnTo>
                  <a:lnTo>
                    <a:pt x="270" y="507"/>
                  </a:lnTo>
                  <a:lnTo>
                    <a:pt x="209" y="541"/>
                  </a:lnTo>
                  <a:lnTo>
                    <a:pt x="177" y="490"/>
                  </a:lnTo>
                  <a:lnTo>
                    <a:pt x="182" y="452"/>
                  </a:lnTo>
                  <a:lnTo>
                    <a:pt x="0" y="460"/>
                  </a:lnTo>
                  <a:lnTo>
                    <a:pt x="22" y="37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5" name="Freeform 48"/>
            <p:cNvSpPr>
              <a:spLocks/>
            </p:cNvSpPr>
            <p:nvPr/>
          </p:nvSpPr>
          <p:spPr bwMode="auto">
            <a:xfrm>
              <a:off x="3777" y="2519"/>
              <a:ext cx="344" cy="548"/>
            </a:xfrm>
            <a:custGeom>
              <a:avLst/>
              <a:gdLst>
                <a:gd name="T0" fmla="*/ 9 w 344"/>
                <a:gd name="T1" fmla="*/ 32 h 548"/>
                <a:gd name="T2" fmla="*/ 0 w 344"/>
                <a:gd name="T3" fmla="*/ 368 h 548"/>
                <a:gd name="T4" fmla="*/ 22 w 344"/>
                <a:gd name="T5" fmla="*/ 530 h 548"/>
                <a:gd name="T6" fmla="*/ 45 w 344"/>
                <a:gd name="T7" fmla="*/ 537 h 548"/>
                <a:gd name="T8" fmla="*/ 66 w 344"/>
                <a:gd name="T9" fmla="*/ 524 h 548"/>
                <a:gd name="T10" fmla="*/ 80 w 344"/>
                <a:gd name="T11" fmla="*/ 537 h 548"/>
                <a:gd name="T12" fmla="*/ 59 w 344"/>
                <a:gd name="T13" fmla="*/ 548 h 548"/>
                <a:gd name="T14" fmla="*/ 108 w 344"/>
                <a:gd name="T15" fmla="*/ 535 h 548"/>
                <a:gd name="T16" fmla="*/ 118 w 344"/>
                <a:gd name="T17" fmla="*/ 519 h 548"/>
                <a:gd name="T18" fmla="*/ 111 w 344"/>
                <a:gd name="T19" fmla="*/ 512 h 548"/>
                <a:gd name="T20" fmla="*/ 114 w 344"/>
                <a:gd name="T21" fmla="*/ 497 h 548"/>
                <a:gd name="T22" fmla="*/ 91 w 344"/>
                <a:gd name="T23" fmla="*/ 477 h 548"/>
                <a:gd name="T24" fmla="*/ 92 w 344"/>
                <a:gd name="T25" fmla="*/ 458 h 548"/>
                <a:gd name="T26" fmla="*/ 344 w 344"/>
                <a:gd name="T27" fmla="*/ 436 h 548"/>
                <a:gd name="T28" fmla="*/ 322 w 344"/>
                <a:gd name="T29" fmla="*/ 351 h 548"/>
                <a:gd name="T30" fmla="*/ 336 w 344"/>
                <a:gd name="T31" fmla="*/ 299 h 548"/>
                <a:gd name="T32" fmla="*/ 303 w 344"/>
                <a:gd name="T33" fmla="*/ 231 h 548"/>
                <a:gd name="T34" fmla="*/ 239 w 344"/>
                <a:gd name="T35" fmla="*/ 0 h 548"/>
                <a:gd name="T36" fmla="*/ 0 w 344"/>
                <a:gd name="T37" fmla="*/ 22 h 548"/>
                <a:gd name="T38" fmla="*/ 9 w 344"/>
                <a:gd name="T39" fmla="*/ 32 h 548"/>
                <a:gd name="T40" fmla="*/ 9 w 344"/>
                <a:gd name="T41" fmla="*/ 32 h 5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4"/>
                <a:gd name="T64" fmla="*/ 0 h 548"/>
                <a:gd name="T65" fmla="*/ 344 w 344"/>
                <a:gd name="T66" fmla="*/ 548 h 5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4" h="548">
                  <a:moveTo>
                    <a:pt x="9" y="32"/>
                  </a:moveTo>
                  <a:lnTo>
                    <a:pt x="0" y="368"/>
                  </a:lnTo>
                  <a:lnTo>
                    <a:pt x="22" y="530"/>
                  </a:lnTo>
                  <a:lnTo>
                    <a:pt x="45" y="537"/>
                  </a:lnTo>
                  <a:lnTo>
                    <a:pt x="66" y="524"/>
                  </a:lnTo>
                  <a:lnTo>
                    <a:pt x="80" y="537"/>
                  </a:lnTo>
                  <a:lnTo>
                    <a:pt x="59" y="548"/>
                  </a:lnTo>
                  <a:lnTo>
                    <a:pt x="108" y="535"/>
                  </a:lnTo>
                  <a:lnTo>
                    <a:pt x="118" y="519"/>
                  </a:lnTo>
                  <a:lnTo>
                    <a:pt x="111" y="512"/>
                  </a:lnTo>
                  <a:lnTo>
                    <a:pt x="114" y="497"/>
                  </a:lnTo>
                  <a:lnTo>
                    <a:pt x="91" y="477"/>
                  </a:lnTo>
                  <a:lnTo>
                    <a:pt x="92" y="458"/>
                  </a:lnTo>
                  <a:lnTo>
                    <a:pt x="344" y="436"/>
                  </a:lnTo>
                  <a:lnTo>
                    <a:pt x="322" y="351"/>
                  </a:lnTo>
                  <a:lnTo>
                    <a:pt x="336" y="299"/>
                  </a:lnTo>
                  <a:lnTo>
                    <a:pt x="303" y="231"/>
                  </a:lnTo>
                  <a:lnTo>
                    <a:pt x="239" y="0"/>
                  </a:lnTo>
                  <a:lnTo>
                    <a:pt x="0" y="22"/>
                  </a:lnTo>
                  <a:lnTo>
                    <a:pt x="9" y="3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6" name="Freeform 49"/>
            <p:cNvSpPr>
              <a:spLocks/>
            </p:cNvSpPr>
            <p:nvPr/>
          </p:nvSpPr>
          <p:spPr bwMode="auto">
            <a:xfrm>
              <a:off x="4016" y="2492"/>
              <a:ext cx="486" cy="498"/>
            </a:xfrm>
            <a:custGeom>
              <a:avLst/>
              <a:gdLst>
                <a:gd name="T0" fmla="*/ 64 w 486"/>
                <a:gd name="T1" fmla="*/ 258 h 498"/>
                <a:gd name="T2" fmla="*/ 97 w 486"/>
                <a:gd name="T3" fmla="*/ 326 h 498"/>
                <a:gd name="T4" fmla="*/ 83 w 486"/>
                <a:gd name="T5" fmla="*/ 378 h 498"/>
                <a:gd name="T6" fmla="*/ 105 w 486"/>
                <a:gd name="T7" fmla="*/ 463 h 498"/>
                <a:gd name="T8" fmla="*/ 123 w 486"/>
                <a:gd name="T9" fmla="*/ 493 h 498"/>
                <a:gd name="T10" fmla="*/ 384 w 486"/>
                <a:gd name="T11" fmla="*/ 477 h 498"/>
                <a:gd name="T12" fmla="*/ 387 w 486"/>
                <a:gd name="T13" fmla="*/ 496 h 498"/>
                <a:gd name="T14" fmla="*/ 403 w 486"/>
                <a:gd name="T15" fmla="*/ 498 h 498"/>
                <a:gd name="T16" fmla="*/ 396 w 486"/>
                <a:gd name="T17" fmla="*/ 457 h 498"/>
                <a:gd name="T18" fmla="*/ 407 w 486"/>
                <a:gd name="T19" fmla="*/ 446 h 498"/>
                <a:gd name="T20" fmla="*/ 445 w 486"/>
                <a:gd name="T21" fmla="*/ 452 h 498"/>
                <a:gd name="T22" fmla="*/ 452 w 486"/>
                <a:gd name="T23" fmla="*/ 424 h 498"/>
                <a:gd name="T24" fmla="*/ 447 w 486"/>
                <a:gd name="T25" fmla="*/ 384 h 498"/>
                <a:gd name="T26" fmla="*/ 463 w 486"/>
                <a:gd name="T27" fmla="*/ 373 h 498"/>
                <a:gd name="T28" fmla="*/ 486 w 486"/>
                <a:gd name="T29" fmla="*/ 298 h 498"/>
                <a:gd name="T30" fmla="*/ 469 w 486"/>
                <a:gd name="T31" fmla="*/ 295 h 498"/>
                <a:gd name="T32" fmla="*/ 406 w 486"/>
                <a:gd name="T33" fmla="*/ 197 h 498"/>
                <a:gd name="T34" fmla="*/ 271 w 486"/>
                <a:gd name="T35" fmla="*/ 74 h 498"/>
                <a:gd name="T36" fmla="*/ 211 w 486"/>
                <a:gd name="T37" fmla="*/ 37 h 498"/>
                <a:gd name="T38" fmla="*/ 230 w 486"/>
                <a:gd name="T39" fmla="*/ 0 h 498"/>
                <a:gd name="T40" fmla="*/ 119 w 486"/>
                <a:gd name="T41" fmla="*/ 14 h 498"/>
                <a:gd name="T42" fmla="*/ 0 w 486"/>
                <a:gd name="T43" fmla="*/ 27 h 498"/>
                <a:gd name="T44" fmla="*/ 64 w 486"/>
                <a:gd name="T45" fmla="*/ 258 h 498"/>
                <a:gd name="T46" fmla="*/ 64 w 486"/>
                <a:gd name="T47" fmla="*/ 258 h 4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6"/>
                <a:gd name="T73" fmla="*/ 0 h 498"/>
                <a:gd name="T74" fmla="*/ 486 w 486"/>
                <a:gd name="T75" fmla="*/ 498 h 4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6" h="498">
                  <a:moveTo>
                    <a:pt x="64" y="258"/>
                  </a:moveTo>
                  <a:lnTo>
                    <a:pt x="97" y="326"/>
                  </a:lnTo>
                  <a:lnTo>
                    <a:pt x="83" y="378"/>
                  </a:lnTo>
                  <a:lnTo>
                    <a:pt x="105" y="463"/>
                  </a:lnTo>
                  <a:lnTo>
                    <a:pt x="123" y="493"/>
                  </a:lnTo>
                  <a:lnTo>
                    <a:pt x="384" y="477"/>
                  </a:lnTo>
                  <a:lnTo>
                    <a:pt x="387" y="496"/>
                  </a:lnTo>
                  <a:lnTo>
                    <a:pt x="403" y="498"/>
                  </a:lnTo>
                  <a:lnTo>
                    <a:pt x="396" y="457"/>
                  </a:lnTo>
                  <a:lnTo>
                    <a:pt x="407" y="446"/>
                  </a:lnTo>
                  <a:lnTo>
                    <a:pt x="445" y="452"/>
                  </a:lnTo>
                  <a:lnTo>
                    <a:pt x="452" y="424"/>
                  </a:lnTo>
                  <a:lnTo>
                    <a:pt x="447" y="384"/>
                  </a:lnTo>
                  <a:lnTo>
                    <a:pt x="463" y="373"/>
                  </a:lnTo>
                  <a:lnTo>
                    <a:pt x="486" y="298"/>
                  </a:lnTo>
                  <a:lnTo>
                    <a:pt x="469" y="295"/>
                  </a:lnTo>
                  <a:lnTo>
                    <a:pt x="406" y="197"/>
                  </a:lnTo>
                  <a:lnTo>
                    <a:pt x="271" y="74"/>
                  </a:lnTo>
                  <a:lnTo>
                    <a:pt x="211" y="37"/>
                  </a:lnTo>
                  <a:lnTo>
                    <a:pt x="230" y="0"/>
                  </a:lnTo>
                  <a:lnTo>
                    <a:pt x="119" y="14"/>
                  </a:lnTo>
                  <a:lnTo>
                    <a:pt x="0" y="27"/>
                  </a:lnTo>
                  <a:lnTo>
                    <a:pt x="64" y="25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7" name="Freeform 50"/>
            <p:cNvSpPr>
              <a:spLocks/>
            </p:cNvSpPr>
            <p:nvPr/>
          </p:nvSpPr>
          <p:spPr bwMode="auto">
            <a:xfrm>
              <a:off x="3868" y="2938"/>
              <a:ext cx="821" cy="604"/>
            </a:xfrm>
            <a:custGeom>
              <a:avLst/>
              <a:gdLst>
                <a:gd name="T0" fmla="*/ 0 w 821"/>
                <a:gd name="T1" fmla="*/ 58 h 604"/>
                <a:gd name="T2" fmla="*/ 23 w 821"/>
                <a:gd name="T3" fmla="*/ 78 h 604"/>
                <a:gd name="T4" fmla="*/ 20 w 821"/>
                <a:gd name="T5" fmla="*/ 93 h 604"/>
                <a:gd name="T6" fmla="*/ 27 w 821"/>
                <a:gd name="T7" fmla="*/ 100 h 604"/>
                <a:gd name="T8" fmla="*/ 17 w 821"/>
                <a:gd name="T9" fmla="*/ 116 h 604"/>
                <a:gd name="T10" fmla="*/ 113 w 821"/>
                <a:gd name="T11" fmla="*/ 83 h 604"/>
                <a:gd name="T12" fmla="*/ 236 w 821"/>
                <a:gd name="T13" fmla="*/ 160 h 604"/>
                <a:gd name="T14" fmla="*/ 337 w 821"/>
                <a:gd name="T15" fmla="*/ 107 h 604"/>
                <a:gd name="T16" fmla="*/ 395 w 821"/>
                <a:gd name="T17" fmla="*/ 119 h 604"/>
                <a:gd name="T18" fmla="*/ 469 w 821"/>
                <a:gd name="T19" fmla="*/ 192 h 604"/>
                <a:gd name="T20" fmla="*/ 494 w 821"/>
                <a:gd name="T21" fmla="*/ 192 h 604"/>
                <a:gd name="T22" fmla="*/ 519 w 821"/>
                <a:gd name="T23" fmla="*/ 242 h 604"/>
                <a:gd name="T24" fmla="*/ 513 w 821"/>
                <a:gd name="T25" fmla="*/ 338 h 604"/>
                <a:gd name="T26" fmla="*/ 530 w 821"/>
                <a:gd name="T27" fmla="*/ 349 h 604"/>
                <a:gd name="T28" fmla="*/ 533 w 821"/>
                <a:gd name="T29" fmla="*/ 332 h 604"/>
                <a:gd name="T30" fmla="*/ 557 w 821"/>
                <a:gd name="T31" fmla="*/ 332 h 604"/>
                <a:gd name="T32" fmla="*/ 533 w 821"/>
                <a:gd name="T33" fmla="*/ 377 h 604"/>
                <a:gd name="T34" fmla="*/ 596 w 821"/>
                <a:gd name="T35" fmla="*/ 440 h 604"/>
                <a:gd name="T36" fmla="*/ 606 w 821"/>
                <a:gd name="T37" fmla="*/ 421 h 604"/>
                <a:gd name="T38" fmla="*/ 611 w 821"/>
                <a:gd name="T39" fmla="*/ 467 h 604"/>
                <a:gd name="T40" fmla="*/ 631 w 821"/>
                <a:gd name="T41" fmla="*/ 477 h 604"/>
                <a:gd name="T42" fmla="*/ 653 w 821"/>
                <a:gd name="T43" fmla="*/ 530 h 604"/>
                <a:gd name="T44" fmla="*/ 673 w 821"/>
                <a:gd name="T45" fmla="*/ 530 h 604"/>
                <a:gd name="T46" fmla="*/ 722 w 821"/>
                <a:gd name="T47" fmla="*/ 580 h 604"/>
                <a:gd name="T48" fmla="*/ 749 w 821"/>
                <a:gd name="T49" fmla="*/ 584 h 604"/>
                <a:gd name="T50" fmla="*/ 749 w 821"/>
                <a:gd name="T51" fmla="*/ 591 h 604"/>
                <a:gd name="T52" fmla="*/ 730 w 821"/>
                <a:gd name="T53" fmla="*/ 604 h 604"/>
                <a:gd name="T54" fmla="*/ 773 w 821"/>
                <a:gd name="T55" fmla="*/ 599 h 604"/>
                <a:gd name="T56" fmla="*/ 799 w 821"/>
                <a:gd name="T57" fmla="*/ 587 h 604"/>
                <a:gd name="T58" fmla="*/ 814 w 821"/>
                <a:gd name="T59" fmla="*/ 517 h 604"/>
                <a:gd name="T60" fmla="*/ 821 w 821"/>
                <a:gd name="T61" fmla="*/ 521 h 604"/>
                <a:gd name="T62" fmla="*/ 814 w 821"/>
                <a:gd name="T63" fmla="*/ 423 h 604"/>
                <a:gd name="T64" fmla="*/ 804 w 821"/>
                <a:gd name="T65" fmla="*/ 395 h 604"/>
                <a:gd name="T66" fmla="*/ 716 w 821"/>
                <a:gd name="T67" fmla="*/ 253 h 604"/>
                <a:gd name="T68" fmla="*/ 647 w 821"/>
                <a:gd name="T69" fmla="*/ 119 h 604"/>
                <a:gd name="T70" fmla="*/ 604 w 821"/>
                <a:gd name="T71" fmla="*/ 9 h 604"/>
                <a:gd name="T72" fmla="*/ 593 w 821"/>
                <a:gd name="T73" fmla="*/ 6 h 604"/>
                <a:gd name="T74" fmla="*/ 555 w 821"/>
                <a:gd name="T75" fmla="*/ 0 h 604"/>
                <a:gd name="T76" fmla="*/ 544 w 821"/>
                <a:gd name="T77" fmla="*/ 11 h 604"/>
                <a:gd name="T78" fmla="*/ 551 w 821"/>
                <a:gd name="T79" fmla="*/ 52 h 604"/>
                <a:gd name="T80" fmla="*/ 535 w 821"/>
                <a:gd name="T81" fmla="*/ 50 h 604"/>
                <a:gd name="T82" fmla="*/ 532 w 821"/>
                <a:gd name="T83" fmla="*/ 31 h 604"/>
                <a:gd name="T84" fmla="*/ 271 w 821"/>
                <a:gd name="T85" fmla="*/ 47 h 604"/>
                <a:gd name="T86" fmla="*/ 253 w 821"/>
                <a:gd name="T87" fmla="*/ 17 h 604"/>
                <a:gd name="T88" fmla="*/ 1 w 821"/>
                <a:gd name="T89" fmla="*/ 39 h 604"/>
                <a:gd name="T90" fmla="*/ 0 w 821"/>
                <a:gd name="T91" fmla="*/ 58 h 604"/>
                <a:gd name="T92" fmla="*/ 0 w 821"/>
                <a:gd name="T93" fmla="*/ 58 h 6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21"/>
                <a:gd name="T142" fmla="*/ 0 h 604"/>
                <a:gd name="T143" fmla="*/ 821 w 821"/>
                <a:gd name="T144" fmla="*/ 604 h 6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21" h="604">
                  <a:moveTo>
                    <a:pt x="0" y="58"/>
                  </a:moveTo>
                  <a:lnTo>
                    <a:pt x="23" y="78"/>
                  </a:lnTo>
                  <a:lnTo>
                    <a:pt x="20" y="93"/>
                  </a:lnTo>
                  <a:lnTo>
                    <a:pt x="27" y="100"/>
                  </a:lnTo>
                  <a:lnTo>
                    <a:pt x="17" y="116"/>
                  </a:lnTo>
                  <a:lnTo>
                    <a:pt x="113" y="83"/>
                  </a:lnTo>
                  <a:lnTo>
                    <a:pt x="236" y="160"/>
                  </a:lnTo>
                  <a:lnTo>
                    <a:pt x="337" y="107"/>
                  </a:lnTo>
                  <a:lnTo>
                    <a:pt x="395" y="119"/>
                  </a:lnTo>
                  <a:lnTo>
                    <a:pt x="469" y="192"/>
                  </a:lnTo>
                  <a:lnTo>
                    <a:pt x="494" y="192"/>
                  </a:lnTo>
                  <a:lnTo>
                    <a:pt x="519" y="242"/>
                  </a:lnTo>
                  <a:lnTo>
                    <a:pt x="513" y="338"/>
                  </a:lnTo>
                  <a:lnTo>
                    <a:pt x="530" y="349"/>
                  </a:lnTo>
                  <a:lnTo>
                    <a:pt x="533" y="332"/>
                  </a:lnTo>
                  <a:lnTo>
                    <a:pt x="557" y="332"/>
                  </a:lnTo>
                  <a:lnTo>
                    <a:pt x="533" y="377"/>
                  </a:lnTo>
                  <a:lnTo>
                    <a:pt x="596" y="440"/>
                  </a:lnTo>
                  <a:lnTo>
                    <a:pt x="606" y="421"/>
                  </a:lnTo>
                  <a:lnTo>
                    <a:pt x="611" y="467"/>
                  </a:lnTo>
                  <a:lnTo>
                    <a:pt x="631" y="477"/>
                  </a:lnTo>
                  <a:lnTo>
                    <a:pt x="653" y="530"/>
                  </a:lnTo>
                  <a:lnTo>
                    <a:pt x="673" y="530"/>
                  </a:lnTo>
                  <a:lnTo>
                    <a:pt x="722" y="580"/>
                  </a:lnTo>
                  <a:lnTo>
                    <a:pt x="749" y="584"/>
                  </a:lnTo>
                  <a:lnTo>
                    <a:pt x="749" y="591"/>
                  </a:lnTo>
                  <a:lnTo>
                    <a:pt x="730" y="604"/>
                  </a:lnTo>
                  <a:lnTo>
                    <a:pt x="773" y="599"/>
                  </a:lnTo>
                  <a:lnTo>
                    <a:pt x="799" y="587"/>
                  </a:lnTo>
                  <a:lnTo>
                    <a:pt x="814" y="517"/>
                  </a:lnTo>
                  <a:lnTo>
                    <a:pt x="821" y="521"/>
                  </a:lnTo>
                  <a:lnTo>
                    <a:pt x="814" y="423"/>
                  </a:lnTo>
                  <a:lnTo>
                    <a:pt x="804" y="395"/>
                  </a:lnTo>
                  <a:lnTo>
                    <a:pt x="716" y="253"/>
                  </a:lnTo>
                  <a:lnTo>
                    <a:pt x="647" y="119"/>
                  </a:lnTo>
                  <a:lnTo>
                    <a:pt x="604" y="9"/>
                  </a:lnTo>
                  <a:lnTo>
                    <a:pt x="593" y="6"/>
                  </a:lnTo>
                  <a:lnTo>
                    <a:pt x="555" y="0"/>
                  </a:lnTo>
                  <a:lnTo>
                    <a:pt x="544" y="11"/>
                  </a:lnTo>
                  <a:lnTo>
                    <a:pt x="551" y="52"/>
                  </a:lnTo>
                  <a:lnTo>
                    <a:pt x="535" y="50"/>
                  </a:lnTo>
                  <a:lnTo>
                    <a:pt x="532" y="31"/>
                  </a:lnTo>
                  <a:lnTo>
                    <a:pt x="271" y="47"/>
                  </a:lnTo>
                  <a:lnTo>
                    <a:pt x="253" y="17"/>
                  </a:lnTo>
                  <a:lnTo>
                    <a:pt x="1" y="39"/>
                  </a:lnTo>
                  <a:lnTo>
                    <a:pt x="0" y="5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8" name="Freeform 51"/>
            <p:cNvSpPr>
              <a:spLocks/>
            </p:cNvSpPr>
            <p:nvPr/>
          </p:nvSpPr>
          <p:spPr bwMode="auto">
            <a:xfrm>
              <a:off x="4543" y="3592"/>
              <a:ext cx="44" cy="26"/>
            </a:xfrm>
            <a:custGeom>
              <a:avLst/>
              <a:gdLst>
                <a:gd name="T0" fmla="*/ 0 w 44"/>
                <a:gd name="T1" fmla="*/ 24 h 26"/>
                <a:gd name="T2" fmla="*/ 5 w 44"/>
                <a:gd name="T3" fmla="*/ 13 h 26"/>
                <a:gd name="T4" fmla="*/ 17 w 44"/>
                <a:gd name="T5" fmla="*/ 10 h 26"/>
                <a:gd name="T6" fmla="*/ 38 w 44"/>
                <a:gd name="T7" fmla="*/ 0 h 26"/>
                <a:gd name="T8" fmla="*/ 44 w 44"/>
                <a:gd name="T9" fmla="*/ 8 h 26"/>
                <a:gd name="T10" fmla="*/ 22 w 44"/>
                <a:gd name="T11" fmla="*/ 15 h 26"/>
                <a:gd name="T12" fmla="*/ 14 w 44"/>
                <a:gd name="T13" fmla="*/ 15 h 26"/>
                <a:gd name="T14" fmla="*/ 14 w 44"/>
                <a:gd name="T15" fmla="*/ 26 h 26"/>
                <a:gd name="T16" fmla="*/ 0 w 44"/>
                <a:gd name="T17" fmla="*/ 24 h 26"/>
                <a:gd name="T18" fmla="*/ 0 w 44"/>
                <a:gd name="T19" fmla="*/ 24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6"/>
                <a:gd name="T32" fmla="*/ 44 w 44"/>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6">
                  <a:moveTo>
                    <a:pt x="0" y="24"/>
                  </a:moveTo>
                  <a:lnTo>
                    <a:pt x="5" y="13"/>
                  </a:lnTo>
                  <a:lnTo>
                    <a:pt x="17" y="10"/>
                  </a:lnTo>
                  <a:lnTo>
                    <a:pt x="38" y="0"/>
                  </a:lnTo>
                  <a:lnTo>
                    <a:pt x="44" y="8"/>
                  </a:lnTo>
                  <a:lnTo>
                    <a:pt x="22" y="15"/>
                  </a:lnTo>
                  <a:lnTo>
                    <a:pt x="14" y="15"/>
                  </a:lnTo>
                  <a:lnTo>
                    <a:pt x="14" y="26"/>
                  </a:lnTo>
                  <a:lnTo>
                    <a:pt x="0" y="2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9" name="Freeform 52"/>
            <p:cNvSpPr>
              <a:spLocks/>
            </p:cNvSpPr>
            <p:nvPr/>
          </p:nvSpPr>
          <p:spPr bwMode="auto">
            <a:xfrm>
              <a:off x="4598" y="3559"/>
              <a:ext cx="57" cy="38"/>
            </a:xfrm>
            <a:custGeom>
              <a:avLst/>
              <a:gdLst>
                <a:gd name="T0" fmla="*/ 5 w 57"/>
                <a:gd name="T1" fmla="*/ 38 h 38"/>
                <a:gd name="T2" fmla="*/ 57 w 57"/>
                <a:gd name="T3" fmla="*/ 0 h 38"/>
                <a:gd name="T4" fmla="*/ 0 w 57"/>
                <a:gd name="T5" fmla="*/ 33 h 38"/>
                <a:gd name="T6" fmla="*/ 5 w 57"/>
                <a:gd name="T7" fmla="*/ 38 h 38"/>
                <a:gd name="T8" fmla="*/ 5 w 57"/>
                <a:gd name="T9" fmla="*/ 38 h 38"/>
                <a:gd name="T10" fmla="*/ 0 60000 65536"/>
                <a:gd name="T11" fmla="*/ 0 60000 65536"/>
                <a:gd name="T12" fmla="*/ 0 60000 65536"/>
                <a:gd name="T13" fmla="*/ 0 60000 65536"/>
                <a:gd name="T14" fmla="*/ 0 60000 65536"/>
                <a:gd name="T15" fmla="*/ 0 w 57"/>
                <a:gd name="T16" fmla="*/ 0 h 38"/>
                <a:gd name="T17" fmla="*/ 57 w 57"/>
                <a:gd name="T18" fmla="*/ 38 h 38"/>
              </a:gdLst>
              <a:ahLst/>
              <a:cxnLst>
                <a:cxn ang="T10">
                  <a:pos x="T0" y="T1"/>
                </a:cxn>
                <a:cxn ang="T11">
                  <a:pos x="T2" y="T3"/>
                </a:cxn>
                <a:cxn ang="T12">
                  <a:pos x="T4" y="T5"/>
                </a:cxn>
                <a:cxn ang="T13">
                  <a:pos x="T6" y="T7"/>
                </a:cxn>
                <a:cxn ang="T14">
                  <a:pos x="T8" y="T9"/>
                </a:cxn>
              </a:cxnLst>
              <a:rect l="T15" t="T16" r="T17" b="T18"/>
              <a:pathLst>
                <a:path w="57" h="38">
                  <a:moveTo>
                    <a:pt x="5" y="38"/>
                  </a:moveTo>
                  <a:lnTo>
                    <a:pt x="57" y="0"/>
                  </a:lnTo>
                  <a:lnTo>
                    <a:pt x="0" y="33"/>
                  </a:lnTo>
                  <a:lnTo>
                    <a:pt x="5" y="3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0" name="Freeform 53"/>
            <p:cNvSpPr>
              <a:spLocks/>
            </p:cNvSpPr>
            <p:nvPr/>
          </p:nvSpPr>
          <p:spPr bwMode="auto">
            <a:xfrm>
              <a:off x="4656" y="3525"/>
              <a:ext cx="16" cy="33"/>
            </a:xfrm>
            <a:custGeom>
              <a:avLst/>
              <a:gdLst>
                <a:gd name="T0" fmla="*/ 5 w 16"/>
                <a:gd name="T1" fmla="*/ 33 h 33"/>
                <a:gd name="T2" fmla="*/ 11 w 16"/>
                <a:gd name="T3" fmla="*/ 23 h 33"/>
                <a:gd name="T4" fmla="*/ 16 w 16"/>
                <a:gd name="T5" fmla="*/ 0 h 33"/>
                <a:gd name="T6" fmla="*/ 8 w 16"/>
                <a:gd name="T7" fmla="*/ 22 h 33"/>
                <a:gd name="T8" fmla="*/ 0 w 16"/>
                <a:gd name="T9" fmla="*/ 30 h 33"/>
                <a:gd name="T10" fmla="*/ 5 w 16"/>
                <a:gd name="T11" fmla="*/ 33 h 33"/>
                <a:gd name="T12" fmla="*/ 5 w 16"/>
                <a:gd name="T13" fmla="*/ 33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5" y="33"/>
                  </a:moveTo>
                  <a:lnTo>
                    <a:pt x="11" y="23"/>
                  </a:lnTo>
                  <a:lnTo>
                    <a:pt x="16" y="0"/>
                  </a:lnTo>
                  <a:lnTo>
                    <a:pt x="8" y="22"/>
                  </a:lnTo>
                  <a:lnTo>
                    <a:pt x="0" y="30"/>
                  </a:lnTo>
                  <a:lnTo>
                    <a:pt x="5" y="3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1" name="Freeform 54"/>
            <p:cNvSpPr>
              <a:spLocks/>
            </p:cNvSpPr>
            <p:nvPr/>
          </p:nvSpPr>
          <p:spPr bwMode="auto">
            <a:xfrm>
              <a:off x="4003" y="1690"/>
              <a:ext cx="380" cy="417"/>
            </a:xfrm>
            <a:custGeom>
              <a:avLst/>
              <a:gdLst>
                <a:gd name="T0" fmla="*/ 0 w 380"/>
                <a:gd name="T1" fmla="*/ 75 h 417"/>
                <a:gd name="T2" fmla="*/ 32 w 380"/>
                <a:gd name="T3" fmla="*/ 363 h 417"/>
                <a:gd name="T4" fmla="*/ 79 w 380"/>
                <a:gd name="T5" fmla="*/ 370 h 417"/>
                <a:gd name="T6" fmla="*/ 136 w 380"/>
                <a:gd name="T7" fmla="*/ 403 h 417"/>
                <a:gd name="T8" fmla="*/ 176 w 380"/>
                <a:gd name="T9" fmla="*/ 401 h 417"/>
                <a:gd name="T10" fmla="*/ 195 w 380"/>
                <a:gd name="T11" fmla="*/ 388 h 417"/>
                <a:gd name="T12" fmla="*/ 239 w 380"/>
                <a:gd name="T13" fmla="*/ 417 h 417"/>
                <a:gd name="T14" fmla="*/ 268 w 380"/>
                <a:gd name="T15" fmla="*/ 392 h 417"/>
                <a:gd name="T16" fmla="*/ 272 w 380"/>
                <a:gd name="T17" fmla="*/ 348 h 417"/>
                <a:gd name="T18" fmla="*/ 291 w 380"/>
                <a:gd name="T19" fmla="*/ 355 h 417"/>
                <a:gd name="T20" fmla="*/ 299 w 380"/>
                <a:gd name="T21" fmla="*/ 319 h 417"/>
                <a:gd name="T22" fmla="*/ 364 w 380"/>
                <a:gd name="T23" fmla="*/ 264 h 417"/>
                <a:gd name="T24" fmla="*/ 375 w 380"/>
                <a:gd name="T25" fmla="*/ 173 h 417"/>
                <a:gd name="T26" fmla="*/ 367 w 380"/>
                <a:gd name="T27" fmla="*/ 154 h 417"/>
                <a:gd name="T28" fmla="*/ 380 w 380"/>
                <a:gd name="T29" fmla="*/ 145 h 417"/>
                <a:gd name="T30" fmla="*/ 356 w 380"/>
                <a:gd name="T31" fmla="*/ 0 h 417"/>
                <a:gd name="T32" fmla="*/ 291 w 380"/>
                <a:gd name="T33" fmla="*/ 33 h 417"/>
                <a:gd name="T34" fmla="*/ 258 w 380"/>
                <a:gd name="T35" fmla="*/ 67 h 417"/>
                <a:gd name="T36" fmla="*/ 235 w 380"/>
                <a:gd name="T37" fmla="*/ 69 h 417"/>
                <a:gd name="T38" fmla="*/ 199 w 380"/>
                <a:gd name="T39" fmla="*/ 88 h 417"/>
                <a:gd name="T40" fmla="*/ 115 w 380"/>
                <a:gd name="T41" fmla="*/ 58 h 417"/>
                <a:gd name="T42" fmla="*/ 0 w 380"/>
                <a:gd name="T43" fmla="*/ 75 h 417"/>
                <a:gd name="T44" fmla="*/ 0 w 380"/>
                <a:gd name="T45" fmla="*/ 75 h 4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0"/>
                <a:gd name="T70" fmla="*/ 0 h 417"/>
                <a:gd name="T71" fmla="*/ 380 w 380"/>
                <a:gd name="T72" fmla="*/ 417 h 4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0" h="417">
                  <a:moveTo>
                    <a:pt x="0" y="75"/>
                  </a:moveTo>
                  <a:lnTo>
                    <a:pt x="32" y="363"/>
                  </a:lnTo>
                  <a:lnTo>
                    <a:pt x="79" y="370"/>
                  </a:lnTo>
                  <a:lnTo>
                    <a:pt x="136" y="403"/>
                  </a:lnTo>
                  <a:lnTo>
                    <a:pt x="176" y="401"/>
                  </a:lnTo>
                  <a:lnTo>
                    <a:pt x="195" y="388"/>
                  </a:lnTo>
                  <a:lnTo>
                    <a:pt x="239" y="417"/>
                  </a:lnTo>
                  <a:lnTo>
                    <a:pt x="268" y="392"/>
                  </a:lnTo>
                  <a:lnTo>
                    <a:pt x="272" y="348"/>
                  </a:lnTo>
                  <a:lnTo>
                    <a:pt x="291" y="355"/>
                  </a:lnTo>
                  <a:lnTo>
                    <a:pt x="299" y="319"/>
                  </a:lnTo>
                  <a:lnTo>
                    <a:pt x="364" y="264"/>
                  </a:lnTo>
                  <a:lnTo>
                    <a:pt x="375" y="173"/>
                  </a:lnTo>
                  <a:lnTo>
                    <a:pt x="367" y="154"/>
                  </a:lnTo>
                  <a:lnTo>
                    <a:pt x="380" y="145"/>
                  </a:lnTo>
                  <a:lnTo>
                    <a:pt x="356" y="0"/>
                  </a:lnTo>
                  <a:lnTo>
                    <a:pt x="291" y="33"/>
                  </a:lnTo>
                  <a:lnTo>
                    <a:pt x="258" y="67"/>
                  </a:lnTo>
                  <a:lnTo>
                    <a:pt x="235" y="69"/>
                  </a:lnTo>
                  <a:lnTo>
                    <a:pt x="199" y="88"/>
                  </a:lnTo>
                  <a:lnTo>
                    <a:pt x="115" y="58"/>
                  </a:lnTo>
                  <a:lnTo>
                    <a:pt x="0" y="7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2" name="Freeform 55"/>
            <p:cNvSpPr>
              <a:spLocks/>
            </p:cNvSpPr>
            <p:nvPr/>
          </p:nvSpPr>
          <p:spPr bwMode="auto">
            <a:xfrm>
              <a:off x="4242" y="1835"/>
              <a:ext cx="407" cy="391"/>
            </a:xfrm>
            <a:custGeom>
              <a:avLst/>
              <a:gdLst>
                <a:gd name="T0" fmla="*/ 0 w 407"/>
                <a:gd name="T1" fmla="*/ 272 h 391"/>
                <a:gd name="T2" fmla="*/ 16 w 407"/>
                <a:gd name="T3" fmla="*/ 325 h 391"/>
                <a:gd name="T4" fmla="*/ 68 w 407"/>
                <a:gd name="T5" fmla="*/ 363 h 391"/>
                <a:gd name="T6" fmla="*/ 93 w 407"/>
                <a:gd name="T7" fmla="*/ 391 h 391"/>
                <a:gd name="T8" fmla="*/ 170 w 407"/>
                <a:gd name="T9" fmla="*/ 361 h 391"/>
                <a:gd name="T10" fmla="*/ 205 w 407"/>
                <a:gd name="T11" fmla="*/ 355 h 391"/>
                <a:gd name="T12" fmla="*/ 224 w 407"/>
                <a:gd name="T13" fmla="*/ 333 h 391"/>
                <a:gd name="T14" fmla="*/ 254 w 407"/>
                <a:gd name="T15" fmla="*/ 215 h 391"/>
                <a:gd name="T16" fmla="*/ 287 w 407"/>
                <a:gd name="T17" fmla="*/ 229 h 391"/>
                <a:gd name="T18" fmla="*/ 350 w 407"/>
                <a:gd name="T19" fmla="*/ 100 h 391"/>
                <a:gd name="T20" fmla="*/ 399 w 407"/>
                <a:gd name="T21" fmla="*/ 129 h 391"/>
                <a:gd name="T22" fmla="*/ 407 w 407"/>
                <a:gd name="T23" fmla="*/ 105 h 391"/>
                <a:gd name="T24" fmla="*/ 372 w 407"/>
                <a:gd name="T25" fmla="*/ 78 h 391"/>
                <a:gd name="T26" fmla="*/ 345 w 407"/>
                <a:gd name="T27" fmla="*/ 81 h 391"/>
                <a:gd name="T28" fmla="*/ 336 w 407"/>
                <a:gd name="T29" fmla="*/ 96 h 391"/>
                <a:gd name="T30" fmla="*/ 287 w 407"/>
                <a:gd name="T31" fmla="*/ 110 h 391"/>
                <a:gd name="T32" fmla="*/ 255 w 407"/>
                <a:gd name="T33" fmla="*/ 144 h 391"/>
                <a:gd name="T34" fmla="*/ 244 w 407"/>
                <a:gd name="T35" fmla="*/ 88 h 391"/>
                <a:gd name="T36" fmla="*/ 158 w 407"/>
                <a:gd name="T37" fmla="*/ 103 h 391"/>
                <a:gd name="T38" fmla="*/ 141 w 407"/>
                <a:gd name="T39" fmla="*/ 0 h 391"/>
                <a:gd name="T40" fmla="*/ 128 w 407"/>
                <a:gd name="T41" fmla="*/ 9 h 391"/>
                <a:gd name="T42" fmla="*/ 136 w 407"/>
                <a:gd name="T43" fmla="*/ 28 h 391"/>
                <a:gd name="T44" fmla="*/ 125 w 407"/>
                <a:gd name="T45" fmla="*/ 119 h 391"/>
                <a:gd name="T46" fmla="*/ 60 w 407"/>
                <a:gd name="T47" fmla="*/ 174 h 391"/>
                <a:gd name="T48" fmla="*/ 52 w 407"/>
                <a:gd name="T49" fmla="*/ 210 h 391"/>
                <a:gd name="T50" fmla="*/ 33 w 407"/>
                <a:gd name="T51" fmla="*/ 203 h 391"/>
                <a:gd name="T52" fmla="*/ 29 w 407"/>
                <a:gd name="T53" fmla="*/ 247 h 391"/>
                <a:gd name="T54" fmla="*/ 0 w 407"/>
                <a:gd name="T55" fmla="*/ 272 h 391"/>
                <a:gd name="T56" fmla="*/ 0 w 407"/>
                <a:gd name="T57" fmla="*/ 272 h 391"/>
                <a:gd name="T58" fmla="*/ 0 w 407"/>
                <a:gd name="T59" fmla="*/ 272 h 3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7"/>
                <a:gd name="T91" fmla="*/ 0 h 391"/>
                <a:gd name="T92" fmla="*/ 407 w 407"/>
                <a:gd name="T93" fmla="*/ 391 h 3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7" h="391">
                  <a:moveTo>
                    <a:pt x="0" y="272"/>
                  </a:moveTo>
                  <a:lnTo>
                    <a:pt x="16" y="325"/>
                  </a:lnTo>
                  <a:lnTo>
                    <a:pt x="68" y="363"/>
                  </a:lnTo>
                  <a:lnTo>
                    <a:pt x="93" y="391"/>
                  </a:lnTo>
                  <a:lnTo>
                    <a:pt x="170" y="361"/>
                  </a:lnTo>
                  <a:lnTo>
                    <a:pt x="205" y="355"/>
                  </a:lnTo>
                  <a:lnTo>
                    <a:pt x="224" y="333"/>
                  </a:lnTo>
                  <a:lnTo>
                    <a:pt x="254" y="215"/>
                  </a:lnTo>
                  <a:lnTo>
                    <a:pt x="287" y="229"/>
                  </a:lnTo>
                  <a:lnTo>
                    <a:pt x="350" y="100"/>
                  </a:lnTo>
                  <a:lnTo>
                    <a:pt x="399" y="129"/>
                  </a:lnTo>
                  <a:lnTo>
                    <a:pt x="407" y="105"/>
                  </a:lnTo>
                  <a:lnTo>
                    <a:pt x="372" y="78"/>
                  </a:lnTo>
                  <a:lnTo>
                    <a:pt x="345" y="81"/>
                  </a:lnTo>
                  <a:lnTo>
                    <a:pt x="336" y="96"/>
                  </a:lnTo>
                  <a:lnTo>
                    <a:pt x="287" y="110"/>
                  </a:lnTo>
                  <a:lnTo>
                    <a:pt x="255" y="144"/>
                  </a:lnTo>
                  <a:lnTo>
                    <a:pt x="244" y="88"/>
                  </a:lnTo>
                  <a:lnTo>
                    <a:pt x="158" y="103"/>
                  </a:lnTo>
                  <a:lnTo>
                    <a:pt x="141" y="0"/>
                  </a:lnTo>
                  <a:lnTo>
                    <a:pt x="128" y="9"/>
                  </a:lnTo>
                  <a:lnTo>
                    <a:pt x="136" y="28"/>
                  </a:lnTo>
                  <a:lnTo>
                    <a:pt x="125" y="119"/>
                  </a:lnTo>
                  <a:lnTo>
                    <a:pt x="60" y="174"/>
                  </a:lnTo>
                  <a:lnTo>
                    <a:pt x="52" y="210"/>
                  </a:lnTo>
                  <a:lnTo>
                    <a:pt x="33" y="203"/>
                  </a:lnTo>
                  <a:lnTo>
                    <a:pt x="29" y="247"/>
                  </a:lnTo>
                  <a:lnTo>
                    <a:pt x="0" y="27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3" name="Freeform 56"/>
            <p:cNvSpPr>
              <a:spLocks/>
            </p:cNvSpPr>
            <p:nvPr/>
          </p:nvSpPr>
          <p:spPr bwMode="auto">
            <a:xfrm>
              <a:off x="4486" y="1864"/>
              <a:ext cx="413" cy="199"/>
            </a:xfrm>
            <a:custGeom>
              <a:avLst/>
              <a:gdLst>
                <a:gd name="T0" fmla="*/ 0 w 413"/>
                <a:gd name="T1" fmla="*/ 59 h 199"/>
                <a:gd name="T2" fmla="*/ 11 w 413"/>
                <a:gd name="T3" fmla="*/ 115 h 199"/>
                <a:gd name="T4" fmla="*/ 43 w 413"/>
                <a:gd name="T5" fmla="*/ 81 h 199"/>
                <a:gd name="T6" fmla="*/ 92 w 413"/>
                <a:gd name="T7" fmla="*/ 67 h 199"/>
                <a:gd name="T8" fmla="*/ 101 w 413"/>
                <a:gd name="T9" fmla="*/ 52 h 199"/>
                <a:gd name="T10" fmla="*/ 128 w 413"/>
                <a:gd name="T11" fmla="*/ 49 h 199"/>
                <a:gd name="T12" fmla="*/ 163 w 413"/>
                <a:gd name="T13" fmla="*/ 76 h 199"/>
                <a:gd name="T14" fmla="*/ 186 w 413"/>
                <a:gd name="T15" fmla="*/ 82 h 199"/>
                <a:gd name="T16" fmla="*/ 230 w 413"/>
                <a:gd name="T17" fmla="*/ 123 h 199"/>
                <a:gd name="T18" fmla="*/ 214 w 413"/>
                <a:gd name="T19" fmla="*/ 161 h 199"/>
                <a:gd name="T20" fmla="*/ 221 w 413"/>
                <a:gd name="T21" fmla="*/ 178 h 199"/>
                <a:gd name="T22" fmla="*/ 240 w 413"/>
                <a:gd name="T23" fmla="*/ 170 h 199"/>
                <a:gd name="T24" fmla="*/ 257 w 413"/>
                <a:gd name="T25" fmla="*/ 170 h 199"/>
                <a:gd name="T26" fmla="*/ 266 w 413"/>
                <a:gd name="T27" fmla="*/ 181 h 199"/>
                <a:gd name="T28" fmla="*/ 287 w 413"/>
                <a:gd name="T29" fmla="*/ 181 h 199"/>
                <a:gd name="T30" fmla="*/ 295 w 413"/>
                <a:gd name="T31" fmla="*/ 178 h 199"/>
                <a:gd name="T32" fmla="*/ 281 w 413"/>
                <a:gd name="T33" fmla="*/ 144 h 199"/>
                <a:gd name="T34" fmla="*/ 279 w 413"/>
                <a:gd name="T35" fmla="*/ 81 h 199"/>
                <a:gd name="T36" fmla="*/ 262 w 413"/>
                <a:gd name="T37" fmla="*/ 71 h 199"/>
                <a:gd name="T38" fmla="*/ 295 w 413"/>
                <a:gd name="T39" fmla="*/ 41 h 199"/>
                <a:gd name="T40" fmla="*/ 296 w 413"/>
                <a:gd name="T41" fmla="*/ 24 h 199"/>
                <a:gd name="T42" fmla="*/ 315 w 413"/>
                <a:gd name="T43" fmla="*/ 26 h 199"/>
                <a:gd name="T44" fmla="*/ 292 w 413"/>
                <a:gd name="T45" fmla="*/ 65 h 199"/>
                <a:gd name="T46" fmla="*/ 306 w 413"/>
                <a:gd name="T47" fmla="*/ 111 h 199"/>
                <a:gd name="T48" fmla="*/ 312 w 413"/>
                <a:gd name="T49" fmla="*/ 125 h 199"/>
                <a:gd name="T50" fmla="*/ 321 w 413"/>
                <a:gd name="T51" fmla="*/ 131 h 199"/>
                <a:gd name="T52" fmla="*/ 303 w 413"/>
                <a:gd name="T53" fmla="*/ 129 h 199"/>
                <a:gd name="T54" fmla="*/ 309 w 413"/>
                <a:gd name="T55" fmla="*/ 158 h 199"/>
                <a:gd name="T56" fmla="*/ 342 w 413"/>
                <a:gd name="T57" fmla="*/ 178 h 199"/>
                <a:gd name="T58" fmla="*/ 350 w 413"/>
                <a:gd name="T59" fmla="*/ 181 h 199"/>
                <a:gd name="T60" fmla="*/ 359 w 413"/>
                <a:gd name="T61" fmla="*/ 181 h 199"/>
                <a:gd name="T62" fmla="*/ 355 w 413"/>
                <a:gd name="T63" fmla="*/ 199 h 199"/>
                <a:gd name="T64" fmla="*/ 395 w 413"/>
                <a:gd name="T65" fmla="*/ 178 h 199"/>
                <a:gd name="T66" fmla="*/ 403 w 413"/>
                <a:gd name="T67" fmla="*/ 153 h 199"/>
                <a:gd name="T68" fmla="*/ 413 w 413"/>
                <a:gd name="T69" fmla="*/ 126 h 199"/>
                <a:gd name="T70" fmla="*/ 355 w 413"/>
                <a:gd name="T71" fmla="*/ 137 h 199"/>
                <a:gd name="T72" fmla="*/ 317 w 413"/>
                <a:gd name="T73" fmla="*/ 0 h 199"/>
                <a:gd name="T74" fmla="*/ 0 w 413"/>
                <a:gd name="T75" fmla="*/ 59 h 199"/>
                <a:gd name="T76" fmla="*/ 0 w 413"/>
                <a:gd name="T77" fmla="*/ 59 h 199"/>
                <a:gd name="T78" fmla="*/ 0 w 413"/>
                <a:gd name="T79" fmla="*/ 59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3"/>
                <a:gd name="T121" fmla="*/ 0 h 199"/>
                <a:gd name="T122" fmla="*/ 413 w 413"/>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3" h="199">
                  <a:moveTo>
                    <a:pt x="0" y="59"/>
                  </a:moveTo>
                  <a:lnTo>
                    <a:pt x="11" y="115"/>
                  </a:lnTo>
                  <a:lnTo>
                    <a:pt x="43" y="81"/>
                  </a:lnTo>
                  <a:lnTo>
                    <a:pt x="92" y="67"/>
                  </a:lnTo>
                  <a:lnTo>
                    <a:pt x="101" y="52"/>
                  </a:lnTo>
                  <a:lnTo>
                    <a:pt x="128" y="49"/>
                  </a:lnTo>
                  <a:lnTo>
                    <a:pt x="163" y="76"/>
                  </a:lnTo>
                  <a:lnTo>
                    <a:pt x="186" y="82"/>
                  </a:lnTo>
                  <a:lnTo>
                    <a:pt x="230" y="123"/>
                  </a:lnTo>
                  <a:lnTo>
                    <a:pt x="214" y="161"/>
                  </a:lnTo>
                  <a:lnTo>
                    <a:pt x="221" y="178"/>
                  </a:lnTo>
                  <a:lnTo>
                    <a:pt x="240" y="170"/>
                  </a:lnTo>
                  <a:lnTo>
                    <a:pt x="257" y="170"/>
                  </a:lnTo>
                  <a:lnTo>
                    <a:pt x="266" y="181"/>
                  </a:lnTo>
                  <a:lnTo>
                    <a:pt x="287" y="181"/>
                  </a:lnTo>
                  <a:lnTo>
                    <a:pt x="295" y="178"/>
                  </a:lnTo>
                  <a:lnTo>
                    <a:pt x="281" y="144"/>
                  </a:lnTo>
                  <a:lnTo>
                    <a:pt x="279" y="81"/>
                  </a:lnTo>
                  <a:lnTo>
                    <a:pt x="262" y="71"/>
                  </a:lnTo>
                  <a:lnTo>
                    <a:pt x="295" y="41"/>
                  </a:lnTo>
                  <a:lnTo>
                    <a:pt x="296" y="24"/>
                  </a:lnTo>
                  <a:lnTo>
                    <a:pt x="315" y="26"/>
                  </a:lnTo>
                  <a:lnTo>
                    <a:pt x="292" y="65"/>
                  </a:lnTo>
                  <a:lnTo>
                    <a:pt x="306" y="111"/>
                  </a:lnTo>
                  <a:lnTo>
                    <a:pt x="312" y="125"/>
                  </a:lnTo>
                  <a:lnTo>
                    <a:pt x="321" y="131"/>
                  </a:lnTo>
                  <a:lnTo>
                    <a:pt x="303" y="129"/>
                  </a:lnTo>
                  <a:lnTo>
                    <a:pt x="309" y="158"/>
                  </a:lnTo>
                  <a:lnTo>
                    <a:pt x="342" y="178"/>
                  </a:lnTo>
                  <a:lnTo>
                    <a:pt x="350" y="181"/>
                  </a:lnTo>
                  <a:lnTo>
                    <a:pt x="359" y="181"/>
                  </a:lnTo>
                  <a:lnTo>
                    <a:pt x="355" y="199"/>
                  </a:lnTo>
                  <a:lnTo>
                    <a:pt x="395" y="178"/>
                  </a:lnTo>
                  <a:lnTo>
                    <a:pt x="403" y="153"/>
                  </a:lnTo>
                  <a:lnTo>
                    <a:pt x="413" y="126"/>
                  </a:lnTo>
                  <a:lnTo>
                    <a:pt x="355" y="137"/>
                  </a:lnTo>
                  <a:lnTo>
                    <a:pt x="317" y="0"/>
                  </a:lnTo>
                  <a:lnTo>
                    <a:pt x="0" y="5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4" name="Freeform 57"/>
            <p:cNvSpPr>
              <a:spLocks/>
            </p:cNvSpPr>
            <p:nvPr/>
          </p:nvSpPr>
          <p:spPr bwMode="auto">
            <a:xfrm>
              <a:off x="4175" y="1935"/>
              <a:ext cx="699" cy="386"/>
            </a:xfrm>
            <a:custGeom>
              <a:avLst/>
              <a:gdLst>
                <a:gd name="T0" fmla="*/ 64 w 699"/>
                <a:gd name="T1" fmla="*/ 345 h 386"/>
                <a:gd name="T2" fmla="*/ 64 w 699"/>
                <a:gd name="T3" fmla="*/ 335 h 386"/>
                <a:gd name="T4" fmla="*/ 110 w 699"/>
                <a:gd name="T5" fmla="*/ 291 h 386"/>
                <a:gd name="T6" fmla="*/ 135 w 699"/>
                <a:gd name="T7" fmla="*/ 263 h 386"/>
                <a:gd name="T8" fmla="*/ 160 w 699"/>
                <a:gd name="T9" fmla="*/ 291 h 386"/>
                <a:gd name="T10" fmla="*/ 237 w 699"/>
                <a:gd name="T11" fmla="*/ 261 h 386"/>
                <a:gd name="T12" fmla="*/ 272 w 699"/>
                <a:gd name="T13" fmla="*/ 255 h 386"/>
                <a:gd name="T14" fmla="*/ 291 w 699"/>
                <a:gd name="T15" fmla="*/ 233 h 386"/>
                <a:gd name="T16" fmla="*/ 321 w 699"/>
                <a:gd name="T17" fmla="*/ 115 h 386"/>
                <a:gd name="T18" fmla="*/ 354 w 699"/>
                <a:gd name="T19" fmla="*/ 129 h 386"/>
                <a:gd name="T20" fmla="*/ 417 w 699"/>
                <a:gd name="T21" fmla="*/ 0 h 386"/>
                <a:gd name="T22" fmla="*/ 466 w 699"/>
                <a:gd name="T23" fmla="*/ 29 h 386"/>
                <a:gd name="T24" fmla="*/ 474 w 699"/>
                <a:gd name="T25" fmla="*/ 5 h 386"/>
                <a:gd name="T26" fmla="*/ 497 w 699"/>
                <a:gd name="T27" fmla="*/ 11 h 386"/>
                <a:gd name="T28" fmla="*/ 541 w 699"/>
                <a:gd name="T29" fmla="*/ 52 h 386"/>
                <a:gd name="T30" fmla="*/ 525 w 699"/>
                <a:gd name="T31" fmla="*/ 90 h 386"/>
                <a:gd name="T32" fmla="*/ 532 w 699"/>
                <a:gd name="T33" fmla="*/ 107 h 386"/>
                <a:gd name="T34" fmla="*/ 551 w 699"/>
                <a:gd name="T35" fmla="*/ 99 h 386"/>
                <a:gd name="T36" fmla="*/ 565 w 699"/>
                <a:gd name="T37" fmla="*/ 117 h 386"/>
                <a:gd name="T38" fmla="*/ 632 w 699"/>
                <a:gd name="T39" fmla="*/ 139 h 386"/>
                <a:gd name="T40" fmla="*/ 570 w 699"/>
                <a:gd name="T41" fmla="*/ 136 h 386"/>
                <a:gd name="T42" fmla="*/ 636 w 699"/>
                <a:gd name="T43" fmla="*/ 194 h 386"/>
                <a:gd name="T44" fmla="*/ 593 w 699"/>
                <a:gd name="T45" fmla="*/ 188 h 386"/>
                <a:gd name="T46" fmla="*/ 678 w 699"/>
                <a:gd name="T47" fmla="*/ 241 h 386"/>
                <a:gd name="T48" fmla="*/ 699 w 699"/>
                <a:gd name="T49" fmla="*/ 277 h 386"/>
                <a:gd name="T50" fmla="*/ 684 w 699"/>
                <a:gd name="T51" fmla="*/ 272 h 386"/>
                <a:gd name="T52" fmla="*/ 681 w 699"/>
                <a:gd name="T53" fmla="*/ 282 h 386"/>
                <a:gd name="T54" fmla="*/ 406 w 699"/>
                <a:gd name="T55" fmla="*/ 334 h 386"/>
                <a:gd name="T56" fmla="*/ 179 w 699"/>
                <a:gd name="T57" fmla="*/ 362 h 386"/>
                <a:gd name="T58" fmla="*/ 0 w 699"/>
                <a:gd name="T59" fmla="*/ 386 h 386"/>
                <a:gd name="T60" fmla="*/ 64 w 699"/>
                <a:gd name="T61" fmla="*/ 345 h 386"/>
                <a:gd name="T62" fmla="*/ 64 w 699"/>
                <a:gd name="T63" fmla="*/ 345 h 3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9"/>
                <a:gd name="T97" fmla="*/ 0 h 386"/>
                <a:gd name="T98" fmla="*/ 699 w 699"/>
                <a:gd name="T99" fmla="*/ 386 h 3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9" h="386">
                  <a:moveTo>
                    <a:pt x="64" y="345"/>
                  </a:moveTo>
                  <a:lnTo>
                    <a:pt x="64" y="335"/>
                  </a:lnTo>
                  <a:lnTo>
                    <a:pt x="110" y="291"/>
                  </a:lnTo>
                  <a:lnTo>
                    <a:pt x="135" y="263"/>
                  </a:lnTo>
                  <a:lnTo>
                    <a:pt x="160" y="291"/>
                  </a:lnTo>
                  <a:lnTo>
                    <a:pt x="237" y="261"/>
                  </a:lnTo>
                  <a:lnTo>
                    <a:pt x="272" y="255"/>
                  </a:lnTo>
                  <a:lnTo>
                    <a:pt x="291" y="233"/>
                  </a:lnTo>
                  <a:lnTo>
                    <a:pt x="321" y="115"/>
                  </a:lnTo>
                  <a:lnTo>
                    <a:pt x="354" y="129"/>
                  </a:lnTo>
                  <a:lnTo>
                    <a:pt x="417" y="0"/>
                  </a:lnTo>
                  <a:lnTo>
                    <a:pt x="466" y="29"/>
                  </a:lnTo>
                  <a:lnTo>
                    <a:pt x="474" y="5"/>
                  </a:lnTo>
                  <a:lnTo>
                    <a:pt x="497" y="11"/>
                  </a:lnTo>
                  <a:lnTo>
                    <a:pt x="541" y="52"/>
                  </a:lnTo>
                  <a:lnTo>
                    <a:pt x="525" y="90"/>
                  </a:lnTo>
                  <a:lnTo>
                    <a:pt x="532" y="107"/>
                  </a:lnTo>
                  <a:lnTo>
                    <a:pt x="551" y="99"/>
                  </a:lnTo>
                  <a:lnTo>
                    <a:pt x="565" y="117"/>
                  </a:lnTo>
                  <a:lnTo>
                    <a:pt x="632" y="139"/>
                  </a:lnTo>
                  <a:lnTo>
                    <a:pt x="570" y="136"/>
                  </a:lnTo>
                  <a:lnTo>
                    <a:pt x="636" y="194"/>
                  </a:lnTo>
                  <a:lnTo>
                    <a:pt x="593" y="188"/>
                  </a:lnTo>
                  <a:lnTo>
                    <a:pt x="678" y="241"/>
                  </a:lnTo>
                  <a:lnTo>
                    <a:pt x="699" y="277"/>
                  </a:lnTo>
                  <a:lnTo>
                    <a:pt x="684" y="272"/>
                  </a:lnTo>
                  <a:lnTo>
                    <a:pt x="681" y="282"/>
                  </a:lnTo>
                  <a:lnTo>
                    <a:pt x="406" y="334"/>
                  </a:lnTo>
                  <a:lnTo>
                    <a:pt x="179" y="362"/>
                  </a:lnTo>
                  <a:lnTo>
                    <a:pt x="0" y="386"/>
                  </a:lnTo>
                  <a:lnTo>
                    <a:pt x="64" y="34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5" name="Freeform 58"/>
            <p:cNvSpPr>
              <a:spLocks/>
            </p:cNvSpPr>
            <p:nvPr/>
          </p:nvSpPr>
          <p:spPr bwMode="auto">
            <a:xfrm>
              <a:off x="4844" y="2042"/>
              <a:ext cx="37" cy="96"/>
            </a:xfrm>
            <a:custGeom>
              <a:avLst/>
              <a:gdLst>
                <a:gd name="T0" fmla="*/ 0 w 37"/>
                <a:gd name="T1" fmla="*/ 96 h 96"/>
                <a:gd name="T2" fmla="*/ 12 w 37"/>
                <a:gd name="T3" fmla="*/ 70 h 96"/>
                <a:gd name="T4" fmla="*/ 26 w 37"/>
                <a:gd name="T5" fmla="*/ 54 h 96"/>
                <a:gd name="T6" fmla="*/ 37 w 37"/>
                <a:gd name="T7" fmla="*/ 0 h 96"/>
                <a:gd name="T8" fmla="*/ 14 w 37"/>
                <a:gd name="T9" fmla="*/ 13 h 96"/>
                <a:gd name="T10" fmla="*/ 0 w 37"/>
                <a:gd name="T11" fmla="*/ 63 h 96"/>
                <a:gd name="T12" fmla="*/ 0 w 37"/>
                <a:gd name="T13" fmla="*/ 96 h 96"/>
                <a:gd name="T14" fmla="*/ 0 w 37"/>
                <a:gd name="T15" fmla="*/ 96 h 96"/>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96"/>
                <a:gd name="T26" fmla="*/ 37 w 37"/>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96">
                  <a:moveTo>
                    <a:pt x="0" y="96"/>
                  </a:moveTo>
                  <a:lnTo>
                    <a:pt x="12" y="70"/>
                  </a:lnTo>
                  <a:lnTo>
                    <a:pt x="26" y="54"/>
                  </a:lnTo>
                  <a:lnTo>
                    <a:pt x="37" y="0"/>
                  </a:lnTo>
                  <a:lnTo>
                    <a:pt x="14" y="13"/>
                  </a:lnTo>
                  <a:lnTo>
                    <a:pt x="0" y="63"/>
                  </a:lnTo>
                  <a:lnTo>
                    <a:pt x="0" y="9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6" name="Freeform 59"/>
            <p:cNvSpPr>
              <a:spLocks/>
            </p:cNvSpPr>
            <p:nvPr/>
          </p:nvSpPr>
          <p:spPr bwMode="auto">
            <a:xfrm>
              <a:off x="4135" y="2217"/>
              <a:ext cx="772" cy="337"/>
            </a:xfrm>
            <a:custGeom>
              <a:avLst/>
              <a:gdLst>
                <a:gd name="T0" fmla="*/ 0 w 772"/>
                <a:gd name="T1" fmla="*/ 289 h 337"/>
                <a:gd name="T2" fmla="*/ 111 w 772"/>
                <a:gd name="T3" fmla="*/ 275 h 337"/>
                <a:gd name="T4" fmla="*/ 177 w 772"/>
                <a:gd name="T5" fmla="*/ 244 h 337"/>
                <a:gd name="T6" fmla="*/ 299 w 772"/>
                <a:gd name="T7" fmla="*/ 231 h 337"/>
                <a:gd name="T8" fmla="*/ 350 w 772"/>
                <a:gd name="T9" fmla="*/ 263 h 337"/>
                <a:gd name="T10" fmla="*/ 430 w 772"/>
                <a:gd name="T11" fmla="*/ 252 h 337"/>
                <a:gd name="T12" fmla="*/ 551 w 772"/>
                <a:gd name="T13" fmla="*/ 337 h 337"/>
                <a:gd name="T14" fmla="*/ 599 w 772"/>
                <a:gd name="T15" fmla="*/ 326 h 337"/>
                <a:gd name="T16" fmla="*/ 666 w 772"/>
                <a:gd name="T17" fmla="*/ 228 h 337"/>
                <a:gd name="T18" fmla="*/ 721 w 772"/>
                <a:gd name="T19" fmla="*/ 208 h 337"/>
                <a:gd name="T20" fmla="*/ 737 w 772"/>
                <a:gd name="T21" fmla="*/ 179 h 337"/>
                <a:gd name="T22" fmla="*/ 679 w 772"/>
                <a:gd name="T23" fmla="*/ 189 h 337"/>
                <a:gd name="T24" fmla="*/ 663 w 772"/>
                <a:gd name="T25" fmla="*/ 170 h 337"/>
                <a:gd name="T26" fmla="*/ 699 w 772"/>
                <a:gd name="T27" fmla="*/ 160 h 337"/>
                <a:gd name="T28" fmla="*/ 698 w 772"/>
                <a:gd name="T29" fmla="*/ 148 h 337"/>
                <a:gd name="T30" fmla="*/ 658 w 772"/>
                <a:gd name="T31" fmla="*/ 134 h 337"/>
                <a:gd name="T32" fmla="*/ 710 w 772"/>
                <a:gd name="T33" fmla="*/ 115 h 337"/>
                <a:gd name="T34" fmla="*/ 707 w 772"/>
                <a:gd name="T35" fmla="*/ 135 h 337"/>
                <a:gd name="T36" fmla="*/ 740 w 772"/>
                <a:gd name="T37" fmla="*/ 135 h 337"/>
                <a:gd name="T38" fmla="*/ 759 w 772"/>
                <a:gd name="T39" fmla="*/ 99 h 337"/>
                <a:gd name="T40" fmla="*/ 772 w 772"/>
                <a:gd name="T41" fmla="*/ 98 h 337"/>
                <a:gd name="T42" fmla="*/ 764 w 772"/>
                <a:gd name="T43" fmla="*/ 68 h 337"/>
                <a:gd name="T44" fmla="*/ 740 w 772"/>
                <a:gd name="T45" fmla="*/ 98 h 337"/>
                <a:gd name="T46" fmla="*/ 717 w 772"/>
                <a:gd name="T47" fmla="*/ 30 h 337"/>
                <a:gd name="T48" fmla="*/ 732 w 772"/>
                <a:gd name="T49" fmla="*/ 27 h 337"/>
                <a:gd name="T50" fmla="*/ 754 w 772"/>
                <a:gd name="T51" fmla="*/ 46 h 337"/>
                <a:gd name="T52" fmla="*/ 739 w 772"/>
                <a:gd name="T53" fmla="*/ 14 h 337"/>
                <a:gd name="T54" fmla="*/ 721 w 772"/>
                <a:gd name="T55" fmla="*/ 0 h 337"/>
                <a:gd name="T56" fmla="*/ 446 w 772"/>
                <a:gd name="T57" fmla="*/ 52 h 337"/>
                <a:gd name="T58" fmla="*/ 219 w 772"/>
                <a:gd name="T59" fmla="*/ 80 h 337"/>
                <a:gd name="T60" fmla="*/ 188 w 772"/>
                <a:gd name="T61" fmla="*/ 142 h 337"/>
                <a:gd name="T62" fmla="*/ 137 w 772"/>
                <a:gd name="T63" fmla="*/ 153 h 337"/>
                <a:gd name="T64" fmla="*/ 115 w 772"/>
                <a:gd name="T65" fmla="*/ 182 h 337"/>
                <a:gd name="T66" fmla="*/ 27 w 772"/>
                <a:gd name="T67" fmla="*/ 234 h 337"/>
                <a:gd name="T68" fmla="*/ 22 w 772"/>
                <a:gd name="T69" fmla="*/ 253 h 337"/>
                <a:gd name="T70" fmla="*/ 0 w 772"/>
                <a:gd name="T71" fmla="*/ 264 h 337"/>
                <a:gd name="T72" fmla="*/ 0 w 772"/>
                <a:gd name="T73" fmla="*/ 289 h 337"/>
                <a:gd name="T74" fmla="*/ 0 w 772"/>
                <a:gd name="T75" fmla="*/ 289 h 3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2"/>
                <a:gd name="T115" fmla="*/ 0 h 337"/>
                <a:gd name="T116" fmla="*/ 772 w 772"/>
                <a:gd name="T117" fmla="*/ 337 h 3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2" h="337">
                  <a:moveTo>
                    <a:pt x="0" y="289"/>
                  </a:moveTo>
                  <a:lnTo>
                    <a:pt x="111" y="275"/>
                  </a:lnTo>
                  <a:lnTo>
                    <a:pt x="177" y="244"/>
                  </a:lnTo>
                  <a:lnTo>
                    <a:pt x="299" y="231"/>
                  </a:lnTo>
                  <a:lnTo>
                    <a:pt x="350" y="263"/>
                  </a:lnTo>
                  <a:lnTo>
                    <a:pt x="430" y="252"/>
                  </a:lnTo>
                  <a:lnTo>
                    <a:pt x="551" y="337"/>
                  </a:lnTo>
                  <a:lnTo>
                    <a:pt x="599" y="326"/>
                  </a:lnTo>
                  <a:lnTo>
                    <a:pt x="666" y="228"/>
                  </a:lnTo>
                  <a:lnTo>
                    <a:pt x="721" y="208"/>
                  </a:lnTo>
                  <a:lnTo>
                    <a:pt x="737" y="179"/>
                  </a:lnTo>
                  <a:lnTo>
                    <a:pt x="679" y="189"/>
                  </a:lnTo>
                  <a:lnTo>
                    <a:pt x="663" y="170"/>
                  </a:lnTo>
                  <a:lnTo>
                    <a:pt x="699" y="160"/>
                  </a:lnTo>
                  <a:lnTo>
                    <a:pt x="698" y="148"/>
                  </a:lnTo>
                  <a:lnTo>
                    <a:pt x="658" y="134"/>
                  </a:lnTo>
                  <a:lnTo>
                    <a:pt x="710" y="115"/>
                  </a:lnTo>
                  <a:lnTo>
                    <a:pt x="707" y="135"/>
                  </a:lnTo>
                  <a:lnTo>
                    <a:pt x="740" y="135"/>
                  </a:lnTo>
                  <a:lnTo>
                    <a:pt x="759" y="99"/>
                  </a:lnTo>
                  <a:lnTo>
                    <a:pt x="772" y="98"/>
                  </a:lnTo>
                  <a:lnTo>
                    <a:pt x="764" y="68"/>
                  </a:lnTo>
                  <a:lnTo>
                    <a:pt x="740" y="98"/>
                  </a:lnTo>
                  <a:lnTo>
                    <a:pt x="717" y="30"/>
                  </a:lnTo>
                  <a:lnTo>
                    <a:pt x="732" y="27"/>
                  </a:lnTo>
                  <a:lnTo>
                    <a:pt x="754" y="46"/>
                  </a:lnTo>
                  <a:lnTo>
                    <a:pt x="739" y="14"/>
                  </a:lnTo>
                  <a:lnTo>
                    <a:pt x="721" y="0"/>
                  </a:lnTo>
                  <a:lnTo>
                    <a:pt x="446" y="52"/>
                  </a:lnTo>
                  <a:lnTo>
                    <a:pt x="219" y="80"/>
                  </a:lnTo>
                  <a:lnTo>
                    <a:pt x="188" y="142"/>
                  </a:lnTo>
                  <a:lnTo>
                    <a:pt x="137" y="153"/>
                  </a:lnTo>
                  <a:lnTo>
                    <a:pt x="115" y="182"/>
                  </a:lnTo>
                  <a:lnTo>
                    <a:pt x="27" y="234"/>
                  </a:lnTo>
                  <a:lnTo>
                    <a:pt x="22" y="253"/>
                  </a:lnTo>
                  <a:lnTo>
                    <a:pt x="0" y="264"/>
                  </a:lnTo>
                  <a:lnTo>
                    <a:pt x="0" y="28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7" name="Freeform 60"/>
            <p:cNvSpPr>
              <a:spLocks/>
            </p:cNvSpPr>
            <p:nvPr/>
          </p:nvSpPr>
          <p:spPr bwMode="auto">
            <a:xfrm>
              <a:off x="4227" y="2448"/>
              <a:ext cx="459" cy="342"/>
            </a:xfrm>
            <a:custGeom>
              <a:avLst/>
              <a:gdLst>
                <a:gd name="T0" fmla="*/ 19 w 459"/>
                <a:gd name="T1" fmla="*/ 44 h 342"/>
                <a:gd name="T2" fmla="*/ 85 w 459"/>
                <a:gd name="T3" fmla="*/ 13 h 342"/>
                <a:gd name="T4" fmla="*/ 207 w 459"/>
                <a:gd name="T5" fmla="*/ 0 h 342"/>
                <a:gd name="T6" fmla="*/ 258 w 459"/>
                <a:gd name="T7" fmla="*/ 32 h 342"/>
                <a:gd name="T8" fmla="*/ 338 w 459"/>
                <a:gd name="T9" fmla="*/ 21 h 342"/>
                <a:gd name="T10" fmla="*/ 459 w 459"/>
                <a:gd name="T11" fmla="*/ 106 h 342"/>
                <a:gd name="T12" fmla="*/ 406 w 459"/>
                <a:gd name="T13" fmla="*/ 170 h 342"/>
                <a:gd name="T14" fmla="*/ 409 w 459"/>
                <a:gd name="T15" fmla="*/ 199 h 342"/>
                <a:gd name="T16" fmla="*/ 316 w 459"/>
                <a:gd name="T17" fmla="*/ 282 h 342"/>
                <a:gd name="T18" fmla="*/ 302 w 459"/>
                <a:gd name="T19" fmla="*/ 285 h 342"/>
                <a:gd name="T20" fmla="*/ 294 w 459"/>
                <a:gd name="T21" fmla="*/ 310 h 342"/>
                <a:gd name="T22" fmla="*/ 275 w 459"/>
                <a:gd name="T23" fmla="*/ 296 h 342"/>
                <a:gd name="T24" fmla="*/ 292 w 459"/>
                <a:gd name="T25" fmla="*/ 318 h 342"/>
                <a:gd name="T26" fmla="*/ 275 w 459"/>
                <a:gd name="T27" fmla="*/ 342 h 342"/>
                <a:gd name="T28" fmla="*/ 258 w 459"/>
                <a:gd name="T29" fmla="*/ 339 h 342"/>
                <a:gd name="T30" fmla="*/ 195 w 459"/>
                <a:gd name="T31" fmla="*/ 241 h 342"/>
                <a:gd name="T32" fmla="*/ 60 w 459"/>
                <a:gd name="T33" fmla="*/ 118 h 342"/>
                <a:gd name="T34" fmla="*/ 0 w 459"/>
                <a:gd name="T35" fmla="*/ 81 h 342"/>
                <a:gd name="T36" fmla="*/ 19 w 459"/>
                <a:gd name="T37" fmla="*/ 44 h 342"/>
                <a:gd name="T38" fmla="*/ 19 w 459"/>
                <a:gd name="T39" fmla="*/ 44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9"/>
                <a:gd name="T61" fmla="*/ 0 h 342"/>
                <a:gd name="T62" fmla="*/ 459 w 459"/>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9" h="342">
                  <a:moveTo>
                    <a:pt x="19" y="44"/>
                  </a:moveTo>
                  <a:lnTo>
                    <a:pt x="85" y="13"/>
                  </a:lnTo>
                  <a:lnTo>
                    <a:pt x="207" y="0"/>
                  </a:lnTo>
                  <a:lnTo>
                    <a:pt x="258" y="32"/>
                  </a:lnTo>
                  <a:lnTo>
                    <a:pt x="338" y="21"/>
                  </a:lnTo>
                  <a:lnTo>
                    <a:pt x="459" y="106"/>
                  </a:lnTo>
                  <a:lnTo>
                    <a:pt x="406" y="170"/>
                  </a:lnTo>
                  <a:lnTo>
                    <a:pt x="409" y="199"/>
                  </a:lnTo>
                  <a:lnTo>
                    <a:pt x="316" y="282"/>
                  </a:lnTo>
                  <a:lnTo>
                    <a:pt x="302" y="285"/>
                  </a:lnTo>
                  <a:lnTo>
                    <a:pt x="294" y="310"/>
                  </a:lnTo>
                  <a:lnTo>
                    <a:pt x="275" y="296"/>
                  </a:lnTo>
                  <a:lnTo>
                    <a:pt x="292" y="318"/>
                  </a:lnTo>
                  <a:lnTo>
                    <a:pt x="275" y="342"/>
                  </a:lnTo>
                  <a:lnTo>
                    <a:pt x="258" y="339"/>
                  </a:lnTo>
                  <a:lnTo>
                    <a:pt x="195" y="241"/>
                  </a:lnTo>
                  <a:lnTo>
                    <a:pt x="60" y="118"/>
                  </a:lnTo>
                  <a:lnTo>
                    <a:pt x="0" y="81"/>
                  </a:lnTo>
                  <a:lnTo>
                    <a:pt x="19" y="4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8" name="Freeform 61"/>
            <p:cNvSpPr>
              <a:spLocks/>
            </p:cNvSpPr>
            <p:nvPr/>
          </p:nvSpPr>
          <p:spPr bwMode="auto">
            <a:xfrm>
              <a:off x="4803" y="1850"/>
              <a:ext cx="96" cy="151"/>
            </a:xfrm>
            <a:custGeom>
              <a:avLst/>
              <a:gdLst>
                <a:gd name="T0" fmla="*/ 0 w 96"/>
                <a:gd name="T1" fmla="*/ 14 h 151"/>
                <a:gd name="T2" fmla="*/ 12 w 96"/>
                <a:gd name="T3" fmla="*/ 0 h 151"/>
                <a:gd name="T4" fmla="*/ 31 w 96"/>
                <a:gd name="T5" fmla="*/ 0 h 151"/>
                <a:gd name="T6" fmla="*/ 25 w 96"/>
                <a:gd name="T7" fmla="*/ 14 h 151"/>
                <a:gd name="T8" fmla="*/ 20 w 96"/>
                <a:gd name="T9" fmla="*/ 21 h 151"/>
                <a:gd name="T10" fmla="*/ 23 w 96"/>
                <a:gd name="T11" fmla="*/ 38 h 151"/>
                <a:gd name="T12" fmla="*/ 47 w 96"/>
                <a:gd name="T13" fmla="*/ 62 h 151"/>
                <a:gd name="T14" fmla="*/ 50 w 96"/>
                <a:gd name="T15" fmla="*/ 79 h 151"/>
                <a:gd name="T16" fmla="*/ 69 w 96"/>
                <a:gd name="T17" fmla="*/ 101 h 151"/>
                <a:gd name="T18" fmla="*/ 85 w 96"/>
                <a:gd name="T19" fmla="*/ 106 h 151"/>
                <a:gd name="T20" fmla="*/ 91 w 96"/>
                <a:gd name="T21" fmla="*/ 120 h 151"/>
                <a:gd name="T22" fmla="*/ 78 w 96"/>
                <a:gd name="T23" fmla="*/ 131 h 151"/>
                <a:gd name="T24" fmla="*/ 91 w 96"/>
                <a:gd name="T25" fmla="*/ 129 h 151"/>
                <a:gd name="T26" fmla="*/ 96 w 96"/>
                <a:gd name="T27" fmla="*/ 140 h 151"/>
                <a:gd name="T28" fmla="*/ 38 w 96"/>
                <a:gd name="T29" fmla="*/ 151 h 151"/>
                <a:gd name="T30" fmla="*/ 0 w 96"/>
                <a:gd name="T31" fmla="*/ 14 h 151"/>
                <a:gd name="T32" fmla="*/ 0 w 96"/>
                <a:gd name="T33" fmla="*/ 14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151"/>
                <a:gd name="T53" fmla="*/ 96 w 96"/>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151">
                  <a:moveTo>
                    <a:pt x="0" y="14"/>
                  </a:moveTo>
                  <a:lnTo>
                    <a:pt x="12" y="0"/>
                  </a:lnTo>
                  <a:lnTo>
                    <a:pt x="31" y="0"/>
                  </a:lnTo>
                  <a:lnTo>
                    <a:pt x="25" y="14"/>
                  </a:lnTo>
                  <a:lnTo>
                    <a:pt x="20" y="21"/>
                  </a:lnTo>
                  <a:lnTo>
                    <a:pt x="23" y="38"/>
                  </a:lnTo>
                  <a:lnTo>
                    <a:pt x="47" y="62"/>
                  </a:lnTo>
                  <a:lnTo>
                    <a:pt x="50" y="79"/>
                  </a:lnTo>
                  <a:lnTo>
                    <a:pt x="69" y="101"/>
                  </a:lnTo>
                  <a:lnTo>
                    <a:pt x="85" y="106"/>
                  </a:lnTo>
                  <a:lnTo>
                    <a:pt x="91" y="120"/>
                  </a:lnTo>
                  <a:lnTo>
                    <a:pt x="78" y="131"/>
                  </a:lnTo>
                  <a:lnTo>
                    <a:pt x="91" y="129"/>
                  </a:lnTo>
                  <a:lnTo>
                    <a:pt x="96" y="140"/>
                  </a:lnTo>
                  <a:lnTo>
                    <a:pt x="38" y="151"/>
                  </a:lnTo>
                  <a:lnTo>
                    <a:pt x="0" y="1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9" name="Freeform 62"/>
            <p:cNvSpPr>
              <a:spLocks/>
            </p:cNvSpPr>
            <p:nvPr/>
          </p:nvSpPr>
          <p:spPr bwMode="auto">
            <a:xfrm>
              <a:off x="4359" y="1609"/>
              <a:ext cx="524" cy="329"/>
            </a:xfrm>
            <a:custGeom>
              <a:avLst/>
              <a:gdLst>
                <a:gd name="T0" fmla="*/ 41 w 524"/>
                <a:gd name="T1" fmla="*/ 329 h 329"/>
                <a:gd name="T2" fmla="*/ 127 w 524"/>
                <a:gd name="T3" fmla="*/ 314 h 329"/>
                <a:gd name="T4" fmla="*/ 444 w 524"/>
                <a:gd name="T5" fmla="*/ 255 h 329"/>
                <a:gd name="T6" fmla="*/ 456 w 524"/>
                <a:gd name="T7" fmla="*/ 241 h 329"/>
                <a:gd name="T8" fmla="*/ 475 w 524"/>
                <a:gd name="T9" fmla="*/ 241 h 329"/>
                <a:gd name="T10" fmla="*/ 496 w 524"/>
                <a:gd name="T11" fmla="*/ 227 h 329"/>
                <a:gd name="T12" fmla="*/ 524 w 524"/>
                <a:gd name="T13" fmla="*/ 189 h 329"/>
                <a:gd name="T14" fmla="*/ 474 w 524"/>
                <a:gd name="T15" fmla="*/ 148 h 329"/>
                <a:gd name="T16" fmla="*/ 472 w 524"/>
                <a:gd name="T17" fmla="*/ 111 h 329"/>
                <a:gd name="T18" fmla="*/ 496 w 524"/>
                <a:gd name="T19" fmla="*/ 57 h 329"/>
                <a:gd name="T20" fmla="*/ 461 w 524"/>
                <a:gd name="T21" fmla="*/ 38 h 329"/>
                <a:gd name="T22" fmla="*/ 423 w 524"/>
                <a:gd name="T23" fmla="*/ 0 h 329"/>
                <a:gd name="T24" fmla="*/ 74 w 524"/>
                <a:gd name="T25" fmla="*/ 65 h 329"/>
                <a:gd name="T26" fmla="*/ 57 w 524"/>
                <a:gd name="T27" fmla="*/ 38 h 329"/>
                <a:gd name="T28" fmla="*/ 0 w 524"/>
                <a:gd name="T29" fmla="*/ 81 h 329"/>
                <a:gd name="T30" fmla="*/ 41 w 524"/>
                <a:gd name="T31" fmla="*/ 329 h 329"/>
                <a:gd name="T32" fmla="*/ 41 w 524"/>
                <a:gd name="T33" fmla="*/ 329 h 3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4"/>
                <a:gd name="T52" fmla="*/ 0 h 329"/>
                <a:gd name="T53" fmla="*/ 524 w 524"/>
                <a:gd name="T54" fmla="*/ 329 h 3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4" h="329">
                  <a:moveTo>
                    <a:pt x="41" y="329"/>
                  </a:moveTo>
                  <a:lnTo>
                    <a:pt x="127" y="314"/>
                  </a:lnTo>
                  <a:lnTo>
                    <a:pt x="444" y="255"/>
                  </a:lnTo>
                  <a:lnTo>
                    <a:pt x="456" y="241"/>
                  </a:lnTo>
                  <a:lnTo>
                    <a:pt x="475" y="241"/>
                  </a:lnTo>
                  <a:lnTo>
                    <a:pt x="496" y="227"/>
                  </a:lnTo>
                  <a:lnTo>
                    <a:pt x="524" y="189"/>
                  </a:lnTo>
                  <a:lnTo>
                    <a:pt x="474" y="148"/>
                  </a:lnTo>
                  <a:lnTo>
                    <a:pt x="472" y="111"/>
                  </a:lnTo>
                  <a:lnTo>
                    <a:pt x="496" y="57"/>
                  </a:lnTo>
                  <a:lnTo>
                    <a:pt x="461" y="38"/>
                  </a:lnTo>
                  <a:lnTo>
                    <a:pt x="423" y="0"/>
                  </a:lnTo>
                  <a:lnTo>
                    <a:pt x="74" y="65"/>
                  </a:lnTo>
                  <a:lnTo>
                    <a:pt x="57" y="38"/>
                  </a:lnTo>
                  <a:lnTo>
                    <a:pt x="0" y="81"/>
                  </a:lnTo>
                  <a:lnTo>
                    <a:pt x="41" y="32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0" name="Freeform 63"/>
            <p:cNvSpPr>
              <a:spLocks/>
            </p:cNvSpPr>
            <p:nvPr/>
          </p:nvSpPr>
          <p:spPr bwMode="auto">
            <a:xfrm>
              <a:off x="4828" y="1666"/>
              <a:ext cx="113" cy="269"/>
            </a:xfrm>
            <a:custGeom>
              <a:avLst/>
              <a:gdLst>
                <a:gd name="T0" fmla="*/ 6 w 113"/>
                <a:gd name="T1" fmla="*/ 184 h 269"/>
                <a:gd name="T2" fmla="*/ 27 w 113"/>
                <a:gd name="T3" fmla="*/ 170 h 269"/>
                <a:gd name="T4" fmla="*/ 55 w 113"/>
                <a:gd name="T5" fmla="*/ 132 h 269"/>
                <a:gd name="T6" fmla="*/ 5 w 113"/>
                <a:gd name="T7" fmla="*/ 91 h 269"/>
                <a:gd name="T8" fmla="*/ 3 w 113"/>
                <a:gd name="T9" fmla="*/ 54 h 269"/>
                <a:gd name="T10" fmla="*/ 27 w 113"/>
                <a:gd name="T11" fmla="*/ 0 h 269"/>
                <a:gd name="T12" fmla="*/ 104 w 113"/>
                <a:gd name="T13" fmla="*/ 25 h 269"/>
                <a:gd name="T14" fmla="*/ 104 w 113"/>
                <a:gd name="T15" fmla="*/ 36 h 269"/>
                <a:gd name="T16" fmla="*/ 96 w 113"/>
                <a:gd name="T17" fmla="*/ 66 h 269"/>
                <a:gd name="T18" fmla="*/ 88 w 113"/>
                <a:gd name="T19" fmla="*/ 73 h 269"/>
                <a:gd name="T20" fmla="*/ 85 w 113"/>
                <a:gd name="T21" fmla="*/ 88 h 269"/>
                <a:gd name="T22" fmla="*/ 94 w 113"/>
                <a:gd name="T23" fmla="*/ 93 h 269"/>
                <a:gd name="T24" fmla="*/ 113 w 113"/>
                <a:gd name="T25" fmla="*/ 88 h 269"/>
                <a:gd name="T26" fmla="*/ 113 w 113"/>
                <a:gd name="T27" fmla="*/ 134 h 269"/>
                <a:gd name="T28" fmla="*/ 113 w 113"/>
                <a:gd name="T29" fmla="*/ 162 h 269"/>
                <a:gd name="T30" fmla="*/ 113 w 113"/>
                <a:gd name="T31" fmla="*/ 178 h 269"/>
                <a:gd name="T32" fmla="*/ 107 w 113"/>
                <a:gd name="T33" fmla="*/ 192 h 269"/>
                <a:gd name="T34" fmla="*/ 99 w 113"/>
                <a:gd name="T35" fmla="*/ 192 h 269"/>
                <a:gd name="T36" fmla="*/ 102 w 113"/>
                <a:gd name="T37" fmla="*/ 206 h 269"/>
                <a:gd name="T38" fmla="*/ 74 w 113"/>
                <a:gd name="T39" fmla="*/ 269 h 269"/>
                <a:gd name="T40" fmla="*/ 66 w 113"/>
                <a:gd name="T41" fmla="*/ 269 h 269"/>
                <a:gd name="T42" fmla="*/ 64 w 113"/>
                <a:gd name="T43" fmla="*/ 246 h 269"/>
                <a:gd name="T44" fmla="*/ 44 w 113"/>
                <a:gd name="T45" fmla="*/ 246 h 269"/>
                <a:gd name="T46" fmla="*/ 5 w 113"/>
                <a:gd name="T47" fmla="*/ 220 h 269"/>
                <a:gd name="T48" fmla="*/ 0 w 113"/>
                <a:gd name="T49" fmla="*/ 198 h 269"/>
                <a:gd name="T50" fmla="*/ 6 w 113"/>
                <a:gd name="T51" fmla="*/ 184 h 269"/>
                <a:gd name="T52" fmla="*/ 6 w 113"/>
                <a:gd name="T53" fmla="*/ 184 h 2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3"/>
                <a:gd name="T82" fmla="*/ 0 h 269"/>
                <a:gd name="T83" fmla="*/ 113 w 113"/>
                <a:gd name="T84" fmla="*/ 269 h 2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3" h="269">
                  <a:moveTo>
                    <a:pt x="6" y="184"/>
                  </a:moveTo>
                  <a:lnTo>
                    <a:pt x="27" y="170"/>
                  </a:lnTo>
                  <a:lnTo>
                    <a:pt x="55" y="132"/>
                  </a:lnTo>
                  <a:lnTo>
                    <a:pt x="5" y="91"/>
                  </a:lnTo>
                  <a:lnTo>
                    <a:pt x="3" y="54"/>
                  </a:lnTo>
                  <a:lnTo>
                    <a:pt x="27" y="0"/>
                  </a:lnTo>
                  <a:lnTo>
                    <a:pt x="104" y="25"/>
                  </a:lnTo>
                  <a:lnTo>
                    <a:pt x="104" y="36"/>
                  </a:lnTo>
                  <a:lnTo>
                    <a:pt x="96" y="66"/>
                  </a:lnTo>
                  <a:lnTo>
                    <a:pt x="88" y="73"/>
                  </a:lnTo>
                  <a:lnTo>
                    <a:pt x="85" y="88"/>
                  </a:lnTo>
                  <a:lnTo>
                    <a:pt x="94" y="93"/>
                  </a:lnTo>
                  <a:lnTo>
                    <a:pt x="113" y="88"/>
                  </a:lnTo>
                  <a:lnTo>
                    <a:pt x="113" y="134"/>
                  </a:lnTo>
                  <a:lnTo>
                    <a:pt x="113" y="162"/>
                  </a:lnTo>
                  <a:lnTo>
                    <a:pt x="113" y="178"/>
                  </a:lnTo>
                  <a:lnTo>
                    <a:pt x="107" y="192"/>
                  </a:lnTo>
                  <a:lnTo>
                    <a:pt x="99" y="192"/>
                  </a:lnTo>
                  <a:lnTo>
                    <a:pt x="102" y="206"/>
                  </a:lnTo>
                  <a:lnTo>
                    <a:pt x="74" y="269"/>
                  </a:lnTo>
                  <a:lnTo>
                    <a:pt x="66" y="269"/>
                  </a:lnTo>
                  <a:lnTo>
                    <a:pt x="64" y="246"/>
                  </a:lnTo>
                  <a:lnTo>
                    <a:pt x="44" y="246"/>
                  </a:lnTo>
                  <a:lnTo>
                    <a:pt x="5" y="220"/>
                  </a:lnTo>
                  <a:lnTo>
                    <a:pt x="0" y="198"/>
                  </a:lnTo>
                  <a:lnTo>
                    <a:pt x="6" y="18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1" name="Freeform 64"/>
            <p:cNvSpPr>
              <a:spLocks/>
            </p:cNvSpPr>
            <p:nvPr/>
          </p:nvSpPr>
          <p:spPr bwMode="auto">
            <a:xfrm>
              <a:off x="4416" y="1246"/>
              <a:ext cx="536" cy="467"/>
            </a:xfrm>
            <a:custGeom>
              <a:avLst/>
              <a:gdLst>
                <a:gd name="T0" fmla="*/ 17 w 536"/>
                <a:gd name="T1" fmla="*/ 428 h 467"/>
                <a:gd name="T2" fmla="*/ 366 w 536"/>
                <a:gd name="T3" fmla="*/ 363 h 467"/>
                <a:gd name="T4" fmla="*/ 404 w 536"/>
                <a:gd name="T5" fmla="*/ 401 h 467"/>
                <a:gd name="T6" fmla="*/ 439 w 536"/>
                <a:gd name="T7" fmla="*/ 420 h 467"/>
                <a:gd name="T8" fmla="*/ 516 w 536"/>
                <a:gd name="T9" fmla="*/ 445 h 467"/>
                <a:gd name="T10" fmla="*/ 522 w 536"/>
                <a:gd name="T11" fmla="*/ 467 h 467"/>
                <a:gd name="T12" fmla="*/ 535 w 536"/>
                <a:gd name="T13" fmla="*/ 439 h 467"/>
                <a:gd name="T14" fmla="*/ 536 w 536"/>
                <a:gd name="T15" fmla="*/ 398 h 467"/>
                <a:gd name="T16" fmla="*/ 522 w 536"/>
                <a:gd name="T17" fmla="*/ 324 h 467"/>
                <a:gd name="T18" fmla="*/ 521 w 536"/>
                <a:gd name="T19" fmla="*/ 245 h 467"/>
                <a:gd name="T20" fmla="*/ 484 w 536"/>
                <a:gd name="T21" fmla="*/ 131 h 467"/>
                <a:gd name="T22" fmla="*/ 478 w 536"/>
                <a:gd name="T23" fmla="*/ 80 h 467"/>
                <a:gd name="T24" fmla="*/ 454 w 536"/>
                <a:gd name="T25" fmla="*/ 0 h 467"/>
                <a:gd name="T26" fmla="*/ 341 w 536"/>
                <a:gd name="T27" fmla="*/ 25 h 467"/>
                <a:gd name="T28" fmla="*/ 278 w 536"/>
                <a:gd name="T29" fmla="*/ 93 h 467"/>
                <a:gd name="T30" fmla="*/ 275 w 536"/>
                <a:gd name="T31" fmla="*/ 110 h 467"/>
                <a:gd name="T32" fmla="*/ 239 w 536"/>
                <a:gd name="T33" fmla="*/ 149 h 467"/>
                <a:gd name="T34" fmla="*/ 248 w 536"/>
                <a:gd name="T35" fmla="*/ 164 h 467"/>
                <a:gd name="T36" fmla="*/ 255 w 536"/>
                <a:gd name="T37" fmla="*/ 175 h 467"/>
                <a:gd name="T38" fmla="*/ 250 w 536"/>
                <a:gd name="T39" fmla="*/ 178 h 467"/>
                <a:gd name="T40" fmla="*/ 261 w 536"/>
                <a:gd name="T41" fmla="*/ 194 h 467"/>
                <a:gd name="T42" fmla="*/ 262 w 536"/>
                <a:gd name="T43" fmla="*/ 208 h 467"/>
                <a:gd name="T44" fmla="*/ 228 w 536"/>
                <a:gd name="T45" fmla="*/ 239 h 467"/>
                <a:gd name="T46" fmla="*/ 176 w 536"/>
                <a:gd name="T47" fmla="*/ 255 h 467"/>
                <a:gd name="T48" fmla="*/ 163 w 536"/>
                <a:gd name="T49" fmla="*/ 264 h 467"/>
                <a:gd name="T50" fmla="*/ 143 w 536"/>
                <a:gd name="T51" fmla="*/ 256 h 467"/>
                <a:gd name="T52" fmla="*/ 86 w 536"/>
                <a:gd name="T53" fmla="*/ 263 h 467"/>
                <a:gd name="T54" fmla="*/ 42 w 536"/>
                <a:gd name="T55" fmla="*/ 280 h 467"/>
                <a:gd name="T56" fmla="*/ 42 w 536"/>
                <a:gd name="T57" fmla="*/ 301 h 467"/>
                <a:gd name="T58" fmla="*/ 52 w 536"/>
                <a:gd name="T59" fmla="*/ 316 h 467"/>
                <a:gd name="T60" fmla="*/ 58 w 536"/>
                <a:gd name="T61" fmla="*/ 315 h 467"/>
                <a:gd name="T62" fmla="*/ 64 w 536"/>
                <a:gd name="T63" fmla="*/ 334 h 467"/>
                <a:gd name="T64" fmla="*/ 53 w 536"/>
                <a:gd name="T65" fmla="*/ 341 h 467"/>
                <a:gd name="T66" fmla="*/ 47 w 536"/>
                <a:gd name="T67" fmla="*/ 357 h 467"/>
                <a:gd name="T68" fmla="*/ 0 w 536"/>
                <a:gd name="T69" fmla="*/ 401 h 467"/>
                <a:gd name="T70" fmla="*/ 17 w 536"/>
                <a:gd name="T71" fmla="*/ 428 h 467"/>
                <a:gd name="T72" fmla="*/ 17 w 536"/>
                <a:gd name="T73" fmla="*/ 428 h 4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6"/>
                <a:gd name="T112" fmla="*/ 0 h 467"/>
                <a:gd name="T113" fmla="*/ 536 w 536"/>
                <a:gd name="T114" fmla="*/ 467 h 4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6" h="467">
                  <a:moveTo>
                    <a:pt x="17" y="428"/>
                  </a:moveTo>
                  <a:lnTo>
                    <a:pt x="366" y="363"/>
                  </a:lnTo>
                  <a:lnTo>
                    <a:pt x="404" y="401"/>
                  </a:lnTo>
                  <a:lnTo>
                    <a:pt x="439" y="420"/>
                  </a:lnTo>
                  <a:lnTo>
                    <a:pt x="516" y="445"/>
                  </a:lnTo>
                  <a:lnTo>
                    <a:pt x="522" y="467"/>
                  </a:lnTo>
                  <a:lnTo>
                    <a:pt x="535" y="439"/>
                  </a:lnTo>
                  <a:lnTo>
                    <a:pt x="536" y="398"/>
                  </a:lnTo>
                  <a:lnTo>
                    <a:pt x="522" y="324"/>
                  </a:lnTo>
                  <a:lnTo>
                    <a:pt x="521" y="245"/>
                  </a:lnTo>
                  <a:lnTo>
                    <a:pt x="484" y="131"/>
                  </a:lnTo>
                  <a:lnTo>
                    <a:pt x="478" y="80"/>
                  </a:lnTo>
                  <a:lnTo>
                    <a:pt x="454" y="0"/>
                  </a:lnTo>
                  <a:lnTo>
                    <a:pt x="341" y="25"/>
                  </a:lnTo>
                  <a:lnTo>
                    <a:pt x="278" y="93"/>
                  </a:lnTo>
                  <a:lnTo>
                    <a:pt x="275" y="110"/>
                  </a:lnTo>
                  <a:lnTo>
                    <a:pt x="239" y="149"/>
                  </a:lnTo>
                  <a:lnTo>
                    <a:pt x="248" y="164"/>
                  </a:lnTo>
                  <a:lnTo>
                    <a:pt x="255" y="175"/>
                  </a:lnTo>
                  <a:lnTo>
                    <a:pt x="250" y="178"/>
                  </a:lnTo>
                  <a:lnTo>
                    <a:pt x="261" y="194"/>
                  </a:lnTo>
                  <a:lnTo>
                    <a:pt x="262" y="208"/>
                  </a:lnTo>
                  <a:lnTo>
                    <a:pt x="228" y="239"/>
                  </a:lnTo>
                  <a:lnTo>
                    <a:pt x="176" y="255"/>
                  </a:lnTo>
                  <a:lnTo>
                    <a:pt x="163" y="264"/>
                  </a:lnTo>
                  <a:lnTo>
                    <a:pt x="143" y="256"/>
                  </a:lnTo>
                  <a:lnTo>
                    <a:pt x="86" y="263"/>
                  </a:lnTo>
                  <a:lnTo>
                    <a:pt x="42" y="280"/>
                  </a:lnTo>
                  <a:lnTo>
                    <a:pt x="42" y="301"/>
                  </a:lnTo>
                  <a:lnTo>
                    <a:pt x="52" y="316"/>
                  </a:lnTo>
                  <a:lnTo>
                    <a:pt x="58" y="315"/>
                  </a:lnTo>
                  <a:lnTo>
                    <a:pt x="64" y="334"/>
                  </a:lnTo>
                  <a:lnTo>
                    <a:pt x="53" y="341"/>
                  </a:lnTo>
                  <a:lnTo>
                    <a:pt x="47" y="357"/>
                  </a:lnTo>
                  <a:lnTo>
                    <a:pt x="0" y="401"/>
                  </a:lnTo>
                  <a:lnTo>
                    <a:pt x="17" y="42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2" name="Freeform 65"/>
            <p:cNvSpPr>
              <a:spLocks/>
            </p:cNvSpPr>
            <p:nvPr/>
          </p:nvSpPr>
          <p:spPr bwMode="auto">
            <a:xfrm>
              <a:off x="4913" y="1732"/>
              <a:ext cx="16" cy="22"/>
            </a:xfrm>
            <a:custGeom>
              <a:avLst/>
              <a:gdLst>
                <a:gd name="T0" fmla="*/ 0 w 16"/>
                <a:gd name="T1" fmla="*/ 22 h 22"/>
                <a:gd name="T2" fmla="*/ 3 w 16"/>
                <a:gd name="T3" fmla="*/ 7 h 22"/>
                <a:gd name="T4" fmla="*/ 11 w 16"/>
                <a:gd name="T5" fmla="*/ 0 h 22"/>
                <a:gd name="T6" fmla="*/ 16 w 16"/>
                <a:gd name="T7" fmla="*/ 5 h 22"/>
                <a:gd name="T8" fmla="*/ 0 w 16"/>
                <a:gd name="T9" fmla="*/ 22 h 22"/>
                <a:gd name="T10" fmla="*/ 0 w 16"/>
                <a:gd name="T11" fmla="*/ 22 h 22"/>
                <a:gd name="T12" fmla="*/ 0 w 16"/>
                <a:gd name="T13" fmla="*/ 22 h 22"/>
                <a:gd name="T14" fmla="*/ 0 60000 65536"/>
                <a:gd name="T15" fmla="*/ 0 60000 65536"/>
                <a:gd name="T16" fmla="*/ 0 60000 65536"/>
                <a:gd name="T17" fmla="*/ 0 60000 65536"/>
                <a:gd name="T18" fmla="*/ 0 60000 65536"/>
                <a:gd name="T19" fmla="*/ 0 60000 65536"/>
                <a:gd name="T20" fmla="*/ 0 60000 65536"/>
                <a:gd name="T21" fmla="*/ 0 w 16"/>
                <a:gd name="T22" fmla="*/ 0 h 22"/>
                <a:gd name="T23" fmla="*/ 16 w 1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2">
                  <a:moveTo>
                    <a:pt x="0" y="22"/>
                  </a:moveTo>
                  <a:lnTo>
                    <a:pt x="3" y="7"/>
                  </a:lnTo>
                  <a:lnTo>
                    <a:pt x="11" y="0"/>
                  </a:lnTo>
                  <a:lnTo>
                    <a:pt x="16" y="5"/>
                  </a:lnTo>
                  <a:lnTo>
                    <a:pt x="0" y="2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3" name="Freeform 66"/>
            <p:cNvSpPr>
              <a:spLocks/>
            </p:cNvSpPr>
            <p:nvPr/>
          </p:nvSpPr>
          <p:spPr bwMode="auto">
            <a:xfrm>
              <a:off x="4930" y="1644"/>
              <a:ext cx="167" cy="96"/>
            </a:xfrm>
            <a:custGeom>
              <a:avLst/>
              <a:gdLst>
                <a:gd name="T0" fmla="*/ 13 w 167"/>
                <a:gd name="T1" fmla="*/ 96 h 96"/>
                <a:gd name="T2" fmla="*/ 71 w 167"/>
                <a:gd name="T3" fmla="*/ 63 h 96"/>
                <a:gd name="T4" fmla="*/ 110 w 167"/>
                <a:gd name="T5" fmla="*/ 44 h 96"/>
                <a:gd name="T6" fmla="*/ 70 w 167"/>
                <a:gd name="T7" fmla="*/ 74 h 96"/>
                <a:gd name="T8" fmla="*/ 73 w 167"/>
                <a:gd name="T9" fmla="*/ 76 h 96"/>
                <a:gd name="T10" fmla="*/ 136 w 167"/>
                <a:gd name="T11" fmla="*/ 33 h 96"/>
                <a:gd name="T12" fmla="*/ 167 w 167"/>
                <a:gd name="T13" fmla="*/ 5 h 96"/>
                <a:gd name="T14" fmla="*/ 164 w 167"/>
                <a:gd name="T15" fmla="*/ 0 h 96"/>
                <a:gd name="T16" fmla="*/ 136 w 167"/>
                <a:gd name="T17" fmla="*/ 16 h 96"/>
                <a:gd name="T18" fmla="*/ 132 w 167"/>
                <a:gd name="T19" fmla="*/ 14 h 96"/>
                <a:gd name="T20" fmla="*/ 118 w 167"/>
                <a:gd name="T21" fmla="*/ 33 h 96"/>
                <a:gd name="T22" fmla="*/ 109 w 167"/>
                <a:gd name="T23" fmla="*/ 33 h 96"/>
                <a:gd name="T24" fmla="*/ 131 w 167"/>
                <a:gd name="T25" fmla="*/ 0 h 96"/>
                <a:gd name="T26" fmla="*/ 109 w 167"/>
                <a:gd name="T27" fmla="*/ 24 h 96"/>
                <a:gd name="T28" fmla="*/ 33 w 167"/>
                <a:gd name="T29" fmla="*/ 50 h 96"/>
                <a:gd name="T30" fmla="*/ 19 w 167"/>
                <a:gd name="T31" fmla="*/ 69 h 96"/>
                <a:gd name="T32" fmla="*/ 7 w 167"/>
                <a:gd name="T33" fmla="*/ 73 h 96"/>
                <a:gd name="T34" fmla="*/ 0 w 167"/>
                <a:gd name="T35" fmla="*/ 87 h 96"/>
                <a:gd name="T36" fmla="*/ 13 w 167"/>
                <a:gd name="T37" fmla="*/ 96 h 96"/>
                <a:gd name="T38" fmla="*/ 13 w 167"/>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96"/>
                <a:gd name="T62" fmla="*/ 167 w 167"/>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96">
                  <a:moveTo>
                    <a:pt x="13" y="96"/>
                  </a:moveTo>
                  <a:lnTo>
                    <a:pt x="71" y="63"/>
                  </a:lnTo>
                  <a:lnTo>
                    <a:pt x="110" y="44"/>
                  </a:lnTo>
                  <a:lnTo>
                    <a:pt x="70" y="74"/>
                  </a:lnTo>
                  <a:lnTo>
                    <a:pt x="73" y="76"/>
                  </a:lnTo>
                  <a:lnTo>
                    <a:pt x="136" y="33"/>
                  </a:lnTo>
                  <a:lnTo>
                    <a:pt x="167" y="5"/>
                  </a:lnTo>
                  <a:lnTo>
                    <a:pt x="164" y="0"/>
                  </a:lnTo>
                  <a:lnTo>
                    <a:pt x="136" y="16"/>
                  </a:lnTo>
                  <a:lnTo>
                    <a:pt x="132" y="14"/>
                  </a:lnTo>
                  <a:lnTo>
                    <a:pt x="118" y="33"/>
                  </a:lnTo>
                  <a:lnTo>
                    <a:pt x="109" y="33"/>
                  </a:lnTo>
                  <a:lnTo>
                    <a:pt x="131" y="0"/>
                  </a:lnTo>
                  <a:lnTo>
                    <a:pt x="109" y="24"/>
                  </a:lnTo>
                  <a:lnTo>
                    <a:pt x="33" y="50"/>
                  </a:lnTo>
                  <a:lnTo>
                    <a:pt x="19" y="69"/>
                  </a:lnTo>
                  <a:lnTo>
                    <a:pt x="7" y="73"/>
                  </a:lnTo>
                  <a:lnTo>
                    <a:pt x="0" y="87"/>
                  </a:lnTo>
                  <a:lnTo>
                    <a:pt x="13" y="9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4" name="Freeform 67"/>
            <p:cNvSpPr>
              <a:spLocks/>
            </p:cNvSpPr>
            <p:nvPr/>
          </p:nvSpPr>
          <p:spPr bwMode="auto">
            <a:xfrm>
              <a:off x="4938" y="1540"/>
              <a:ext cx="156" cy="145"/>
            </a:xfrm>
            <a:custGeom>
              <a:avLst/>
              <a:gdLst>
                <a:gd name="T0" fmla="*/ 14 w 156"/>
                <a:gd name="T1" fmla="*/ 104 h 145"/>
                <a:gd name="T2" fmla="*/ 13 w 156"/>
                <a:gd name="T3" fmla="*/ 145 h 145"/>
                <a:gd name="T4" fmla="*/ 25 w 156"/>
                <a:gd name="T5" fmla="*/ 142 h 145"/>
                <a:gd name="T6" fmla="*/ 55 w 156"/>
                <a:gd name="T7" fmla="*/ 120 h 145"/>
                <a:gd name="T8" fmla="*/ 65 w 156"/>
                <a:gd name="T9" fmla="*/ 101 h 145"/>
                <a:gd name="T10" fmla="*/ 71 w 156"/>
                <a:gd name="T11" fmla="*/ 104 h 145"/>
                <a:gd name="T12" fmla="*/ 112 w 156"/>
                <a:gd name="T13" fmla="*/ 93 h 145"/>
                <a:gd name="T14" fmla="*/ 112 w 156"/>
                <a:gd name="T15" fmla="*/ 87 h 145"/>
                <a:gd name="T16" fmla="*/ 120 w 156"/>
                <a:gd name="T17" fmla="*/ 90 h 145"/>
                <a:gd name="T18" fmla="*/ 128 w 156"/>
                <a:gd name="T19" fmla="*/ 84 h 145"/>
                <a:gd name="T20" fmla="*/ 139 w 156"/>
                <a:gd name="T21" fmla="*/ 82 h 145"/>
                <a:gd name="T22" fmla="*/ 156 w 156"/>
                <a:gd name="T23" fmla="*/ 74 h 145"/>
                <a:gd name="T24" fmla="*/ 140 w 156"/>
                <a:gd name="T25" fmla="*/ 0 h 145"/>
                <a:gd name="T26" fmla="*/ 0 w 156"/>
                <a:gd name="T27" fmla="*/ 30 h 145"/>
                <a:gd name="T28" fmla="*/ 14 w 156"/>
                <a:gd name="T29" fmla="*/ 104 h 145"/>
                <a:gd name="T30" fmla="*/ 14 w 156"/>
                <a:gd name="T31" fmla="*/ 104 h 1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
                <a:gd name="T49" fmla="*/ 0 h 145"/>
                <a:gd name="T50" fmla="*/ 156 w 156"/>
                <a:gd name="T51" fmla="*/ 145 h 1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 h="145">
                  <a:moveTo>
                    <a:pt x="14" y="104"/>
                  </a:moveTo>
                  <a:lnTo>
                    <a:pt x="13" y="145"/>
                  </a:lnTo>
                  <a:lnTo>
                    <a:pt x="25" y="142"/>
                  </a:lnTo>
                  <a:lnTo>
                    <a:pt x="55" y="120"/>
                  </a:lnTo>
                  <a:lnTo>
                    <a:pt x="65" y="101"/>
                  </a:lnTo>
                  <a:lnTo>
                    <a:pt x="71" y="104"/>
                  </a:lnTo>
                  <a:lnTo>
                    <a:pt x="112" y="93"/>
                  </a:lnTo>
                  <a:lnTo>
                    <a:pt x="112" y="87"/>
                  </a:lnTo>
                  <a:lnTo>
                    <a:pt x="120" y="90"/>
                  </a:lnTo>
                  <a:lnTo>
                    <a:pt x="128" y="84"/>
                  </a:lnTo>
                  <a:lnTo>
                    <a:pt x="139" y="82"/>
                  </a:lnTo>
                  <a:lnTo>
                    <a:pt x="156" y="74"/>
                  </a:lnTo>
                  <a:lnTo>
                    <a:pt x="140" y="0"/>
                  </a:lnTo>
                  <a:lnTo>
                    <a:pt x="0" y="30"/>
                  </a:lnTo>
                  <a:lnTo>
                    <a:pt x="14" y="10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5" name="Freeform 68"/>
            <p:cNvSpPr>
              <a:spLocks/>
            </p:cNvSpPr>
            <p:nvPr/>
          </p:nvSpPr>
          <p:spPr bwMode="auto">
            <a:xfrm>
              <a:off x="5078" y="1532"/>
              <a:ext cx="69" cy="82"/>
            </a:xfrm>
            <a:custGeom>
              <a:avLst/>
              <a:gdLst>
                <a:gd name="T0" fmla="*/ 16 w 69"/>
                <a:gd name="T1" fmla="*/ 82 h 82"/>
                <a:gd name="T2" fmla="*/ 44 w 69"/>
                <a:gd name="T3" fmla="*/ 71 h 82"/>
                <a:gd name="T4" fmla="*/ 46 w 69"/>
                <a:gd name="T5" fmla="*/ 38 h 82"/>
                <a:gd name="T6" fmla="*/ 54 w 69"/>
                <a:gd name="T7" fmla="*/ 46 h 82"/>
                <a:gd name="T8" fmla="*/ 55 w 69"/>
                <a:gd name="T9" fmla="*/ 62 h 82"/>
                <a:gd name="T10" fmla="*/ 62 w 69"/>
                <a:gd name="T11" fmla="*/ 60 h 82"/>
                <a:gd name="T12" fmla="*/ 69 w 69"/>
                <a:gd name="T13" fmla="*/ 46 h 82"/>
                <a:gd name="T14" fmla="*/ 62 w 69"/>
                <a:gd name="T15" fmla="*/ 29 h 82"/>
                <a:gd name="T16" fmla="*/ 46 w 69"/>
                <a:gd name="T17" fmla="*/ 26 h 82"/>
                <a:gd name="T18" fmla="*/ 35 w 69"/>
                <a:gd name="T19" fmla="*/ 4 h 82"/>
                <a:gd name="T20" fmla="*/ 25 w 69"/>
                <a:gd name="T21" fmla="*/ 0 h 82"/>
                <a:gd name="T22" fmla="*/ 0 w 69"/>
                <a:gd name="T23" fmla="*/ 8 h 82"/>
                <a:gd name="T24" fmla="*/ 16 w 69"/>
                <a:gd name="T25" fmla="*/ 82 h 82"/>
                <a:gd name="T26" fmla="*/ 16 w 69"/>
                <a:gd name="T27" fmla="*/ 82 h 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82"/>
                <a:gd name="T44" fmla="*/ 69 w 69"/>
                <a:gd name="T45" fmla="*/ 82 h 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82">
                  <a:moveTo>
                    <a:pt x="16" y="82"/>
                  </a:moveTo>
                  <a:lnTo>
                    <a:pt x="44" y="71"/>
                  </a:lnTo>
                  <a:lnTo>
                    <a:pt x="46" y="38"/>
                  </a:lnTo>
                  <a:lnTo>
                    <a:pt x="54" y="46"/>
                  </a:lnTo>
                  <a:lnTo>
                    <a:pt x="55" y="62"/>
                  </a:lnTo>
                  <a:lnTo>
                    <a:pt x="62" y="60"/>
                  </a:lnTo>
                  <a:lnTo>
                    <a:pt x="69" y="46"/>
                  </a:lnTo>
                  <a:lnTo>
                    <a:pt x="62" y="29"/>
                  </a:lnTo>
                  <a:lnTo>
                    <a:pt x="46" y="26"/>
                  </a:lnTo>
                  <a:lnTo>
                    <a:pt x="35" y="4"/>
                  </a:lnTo>
                  <a:lnTo>
                    <a:pt x="25" y="0"/>
                  </a:lnTo>
                  <a:lnTo>
                    <a:pt x="0" y="8"/>
                  </a:lnTo>
                  <a:lnTo>
                    <a:pt x="16" y="8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6" name="Freeform 69"/>
            <p:cNvSpPr>
              <a:spLocks/>
            </p:cNvSpPr>
            <p:nvPr/>
          </p:nvSpPr>
          <p:spPr bwMode="auto">
            <a:xfrm>
              <a:off x="4937" y="1430"/>
              <a:ext cx="302" cy="148"/>
            </a:xfrm>
            <a:custGeom>
              <a:avLst/>
              <a:gdLst>
                <a:gd name="T0" fmla="*/ 1 w 302"/>
                <a:gd name="T1" fmla="*/ 140 h 148"/>
                <a:gd name="T2" fmla="*/ 141 w 302"/>
                <a:gd name="T3" fmla="*/ 110 h 148"/>
                <a:gd name="T4" fmla="*/ 166 w 302"/>
                <a:gd name="T5" fmla="*/ 102 h 148"/>
                <a:gd name="T6" fmla="*/ 176 w 302"/>
                <a:gd name="T7" fmla="*/ 106 h 148"/>
                <a:gd name="T8" fmla="*/ 187 w 302"/>
                <a:gd name="T9" fmla="*/ 128 h 148"/>
                <a:gd name="T10" fmla="*/ 203 w 302"/>
                <a:gd name="T11" fmla="*/ 131 h 148"/>
                <a:gd name="T12" fmla="*/ 210 w 302"/>
                <a:gd name="T13" fmla="*/ 148 h 148"/>
                <a:gd name="T14" fmla="*/ 221 w 302"/>
                <a:gd name="T15" fmla="*/ 148 h 148"/>
                <a:gd name="T16" fmla="*/ 232 w 302"/>
                <a:gd name="T17" fmla="*/ 132 h 148"/>
                <a:gd name="T18" fmla="*/ 236 w 302"/>
                <a:gd name="T19" fmla="*/ 118 h 148"/>
                <a:gd name="T20" fmla="*/ 248 w 302"/>
                <a:gd name="T21" fmla="*/ 137 h 148"/>
                <a:gd name="T22" fmla="*/ 302 w 302"/>
                <a:gd name="T23" fmla="*/ 120 h 148"/>
                <a:gd name="T24" fmla="*/ 300 w 302"/>
                <a:gd name="T25" fmla="*/ 99 h 148"/>
                <a:gd name="T26" fmla="*/ 284 w 302"/>
                <a:gd name="T27" fmla="*/ 72 h 148"/>
                <a:gd name="T28" fmla="*/ 275 w 302"/>
                <a:gd name="T29" fmla="*/ 69 h 148"/>
                <a:gd name="T30" fmla="*/ 267 w 302"/>
                <a:gd name="T31" fmla="*/ 69 h 148"/>
                <a:gd name="T32" fmla="*/ 269 w 302"/>
                <a:gd name="T33" fmla="*/ 76 h 148"/>
                <a:gd name="T34" fmla="*/ 281 w 302"/>
                <a:gd name="T35" fmla="*/ 77 h 148"/>
                <a:gd name="T36" fmla="*/ 286 w 302"/>
                <a:gd name="T37" fmla="*/ 102 h 148"/>
                <a:gd name="T38" fmla="*/ 264 w 302"/>
                <a:gd name="T39" fmla="*/ 112 h 148"/>
                <a:gd name="T40" fmla="*/ 232 w 302"/>
                <a:gd name="T41" fmla="*/ 91 h 148"/>
                <a:gd name="T42" fmla="*/ 221 w 302"/>
                <a:gd name="T43" fmla="*/ 69 h 148"/>
                <a:gd name="T44" fmla="*/ 207 w 302"/>
                <a:gd name="T45" fmla="*/ 61 h 148"/>
                <a:gd name="T46" fmla="*/ 206 w 302"/>
                <a:gd name="T47" fmla="*/ 69 h 148"/>
                <a:gd name="T48" fmla="*/ 193 w 302"/>
                <a:gd name="T49" fmla="*/ 57 h 148"/>
                <a:gd name="T50" fmla="*/ 204 w 302"/>
                <a:gd name="T51" fmla="*/ 41 h 148"/>
                <a:gd name="T52" fmla="*/ 214 w 302"/>
                <a:gd name="T53" fmla="*/ 25 h 148"/>
                <a:gd name="T54" fmla="*/ 195 w 302"/>
                <a:gd name="T55" fmla="*/ 0 h 148"/>
                <a:gd name="T56" fmla="*/ 166 w 302"/>
                <a:gd name="T57" fmla="*/ 21 h 148"/>
                <a:gd name="T58" fmla="*/ 66 w 302"/>
                <a:gd name="T59" fmla="*/ 47 h 148"/>
                <a:gd name="T60" fmla="*/ 0 w 302"/>
                <a:gd name="T61" fmla="*/ 61 h 148"/>
                <a:gd name="T62" fmla="*/ 1 w 302"/>
                <a:gd name="T63" fmla="*/ 140 h 148"/>
                <a:gd name="T64" fmla="*/ 1 w 302"/>
                <a:gd name="T65" fmla="*/ 140 h 1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2"/>
                <a:gd name="T100" fmla="*/ 0 h 148"/>
                <a:gd name="T101" fmla="*/ 302 w 302"/>
                <a:gd name="T102" fmla="*/ 148 h 1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2" h="148">
                  <a:moveTo>
                    <a:pt x="1" y="140"/>
                  </a:moveTo>
                  <a:lnTo>
                    <a:pt x="141" y="110"/>
                  </a:lnTo>
                  <a:lnTo>
                    <a:pt x="166" y="102"/>
                  </a:lnTo>
                  <a:lnTo>
                    <a:pt x="176" y="106"/>
                  </a:lnTo>
                  <a:lnTo>
                    <a:pt x="187" y="128"/>
                  </a:lnTo>
                  <a:lnTo>
                    <a:pt x="203" y="131"/>
                  </a:lnTo>
                  <a:lnTo>
                    <a:pt x="210" y="148"/>
                  </a:lnTo>
                  <a:lnTo>
                    <a:pt x="221" y="148"/>
                  </a:lnTo>
                  <a:lnTo>
                    <a:pt x="232" y="132"/>
                  </a:lnTo>
                  <a:lnTo>
                    <a:pt x="236" y="118"/>
                  </a:lnTo>
                  <a:lnTo>
                    <a:pt x="248" y="137"/>
                  </a:lnTo>
                  <a:lnTo>
                    <a:pt x="302" y="120"/>
                  </a:lnTo>
                  <a:lnTo>
                    <a:pt x="300" y="99"/>
                  </a:lnTo>
                  <a:lnTo>
                    <a:pt x="284" y="72"/>
                  </a:lnTo>
                  <a:lnTo>
                    <a:pt x="275" y="69"/>
                  </a:lnTo>
                  <a:lnTo>
                    <a:pt x="267" y="69"/>
                  </a:lnTo>
                  <a:lnTo>
                    <a:pt x="269" y="76"/>
                  </a:lnTo>
                  <a:lnTo>
                    <a:pt x="281" y="77"/>
                  </a:lnTo>
                  <a:lnTo>
                    <a:pt x="286" y="102"/>
                  </a:lnTo>
                  <a:lnTo>
                    <a:pt x="264" y="112"/>
                  </a:lnTo>
                  <a:lnTo>
                    <a:pt x="232" y="91"/>
                  </a:lnTo>
                  <a:lnTo>
                    <a:pt x="221" y="69"/>
                  </a:lnTo>
                  <a:lnTo>
                    <a:pt x="207" y="61"/>
                  </a:lnTo>
                  <a:lnTo>
                    <a:pt x="206" y="69"/>
                  </a:lnTo>
                  <a:lnTo>
                    <a:pt x="193" y="57"/>
                  </a:lnTo>
                  <a:lnTo>
                    <a:pt x="204" y="41"/>
                  </a:lnTo>
                  <a:lnTo>
                    <a:pt x="214" y="25"/>
                  </a:lnTo>
                  <a:lnTo>
                    <a:pt x="195" y="0"/>
                  </a:lnTo>
                  <a:lnTo>
                    <a:pt x="166" y="21"/>
                  </a:lnTo>
                  <a:lnTo>
                    <a:pt x="66" y="47"/>
                  </a:lnTo>
                  <a:lnTo>
                    <a:pt x="0" y="61"/>
                  </a:lnTo>
                  <a:lnTo>
                    <a:pt x="1" y="14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7" name="Freeform 70"/>
            <p:cNvSpPr>
              <a:spLocks/>
            </p:cNvSpPr>
            <p:nvPr/>
          </p:nvSpPr>
          <p:spPr bwMode="auto">
            <a:xfrm>
              <a:off x="5179" y="1575"/>
              <a:ext cx="27" cy="20"/>
            </a:xfrm>
            <a:custGeom>
              <a:avLst/>
              <a:gdLst>
                <a:gd name="T0" fmla="*/ 0 w 27"/>
                <a:gd name="T1" fmla="*/ 20 h 20"/>
                <a:gd name="T2" fmla="*/ 11 w 27"/>
                <a:gd name="T3" fmla="*/ 0 h 20"/>
                <a:gd name="T4" fmla="*/ 27 w 27"/>
                <a:gd name="T5" fmla="*/ 9 h 20"/>
                <a:gd name="T6" fmla="*/ 0 w 27"/>
                <a:gd name="T7" fmla="*/ 20 h 20"/>
                <a:gd name="T8" fmla="*/ 0 w 27"/>
                <a:gd name="T9" fmla="*/ 20 h 20"/>
                <a:gd name="T10" fmla="*/ 0 w 27"/>
                <a:gd name="T11" fmla="*/ 20 h 20"/>
                <a:gd name="T12" fmla="*/ 0 60000 65536"/>
                <a:gd name="T13" fmla="*/ 0 60000 65536"/>
                <a:gd name="T14" fmla="*/ 0 60000 65536"/>
                <a:gd name="T15" fmla="*/ 0 60000 65536"/>
                <a:gd name="T16" fmla="*/ 0 60000 65536"/>
                <a:gd name="T17" fmla="*/ 0 60000 65536"/>
                <a:gd name="T18" fmla="*/ 0 w 27"/>
                <a:gd name="T19" fmla="*/ 0 h 20"/>
                <a:gd name="T20" fmla="*/ 27 w 2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7" h="20">
                  <a:moveTo>
                    <a:pt x="0" y="20"/>
                  </a:moveTo>
                  <a:lnTo>
                    <a:pt x="11" y="0"/>
                  </a:lnTo>
                  <a:lnTo>
                    <a:pt x="27" y="9"/>
                  </a:lnTo>
                  <a:lnTo>
                    <a:pt x="0" y="2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8" name="Freeform 71"/>
            <p:cNvSpPr>
              <a:spLocks/>
            </p:cNvSpPr>
            <p:nvPr/>
          </p:nvSpPr>
          <p:spPr bwMode="auto">
            <a:xfrm>
              <a:off x="5229" y="1572"/>
              <a:ext cx="22" cy="15"/>
            </a:xfrm>
            <a:custGeom>
              <a:avLst/>
              <a:gdLst>
                <a:gd name="T0" fmla="*/ 0 w 22"/>
                <a:gd name="T1" fmla="*/ 15 h 15"/>
                <a:gd name="T2" fmla="*/ 13 w 22"/>
                <a:gd name="T3" fmla="*/ 0 h 15"/>
                <a:gd name="T4" fmla="*/ 22 w 22"/>
                <a:gd name="T5" fmla="*/ 11 h 15"/>
                <a:gd name="T6" fmla="*/ 0 w 22"/>
                <a:gd name="T7" fmla="*/ 15 h 15"/>
                <a:gd name="T8" fmla="*/ 0 w 22"/>
                <a:gd name="T9" fmla="*/ 15 h 15"/>
                <a:gd name="T10" fmla="*/ 0 w 22"/>
                <a:gd name="T11" fmla="*/ 15 h 15"/>
                <a:gd name="T12" fmla="*/ 0 60000 65536"/>
                <a:gd name="T13" fmla="*/ 0 60000 65536"/>
                <a:gd name="T14" fmla="*/ 0 60000 65536"/>
                <a:gd name="T15" fmla="*/ 0 60000 65536"/>
                <a:gd name="T16" fmla="*/ 0 60000 65536"/>
                <a:gd name="T17" fmla="*/ 0 60000 65536"/>
                <a:gd name="T18" fmla="*/ 0 w 22"/>
                <a:gd name="T19" fmla="*/ 0 h 15"/>
                <a:gd name="T20" fmla="*/ 22 w 2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2" h="15">
                  <a:moveTo>
                    <a:pt x="0" y="15"/>
                  </a:moveTo>
                  <a:lnTo>
                    <a:pt x="13" y="0"/>
                  </a:lnTo>
                  <a:lnTo>
                    <a:pt x="22" y="11"/>
                  </a:lnTo>
                  <a:lnTo>
                    <a:pt x="0" y="1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9" name="Freeform 72"/>
            <p:cNvSpPr>
              <a:spLocks/>
            </p:cNvSpPr>
            <p:nvPr/>
          </p:nvSpPr>
          <p:spPr bwMode="auto">
            <a:xfrm>
              <a:off x="4870" y="1211"/>
              <a:ext cx="147" cy="280"/>
            </a:xfrm>
            <a:custGeom>
              <a:avLst/>
              <a:gdLst>
                <a:gd name="T0" fmla="*/ 24 w 147"/>
                <a:gd name="T1" fmla="*/ 115 h 280"/>
                <a:gd name="T2" fmla="*/ 30 w 147"/>
                <a:gd name="T3" fmla="*/ 166 h 280"/>
                <a:gd name="T4" fmla="*/ 67 w 147"/>
                <a:gd name="T5" fmla="*/ 280 h 280"/>
                <a:gd name="T6" fmla="*/ 133 w 147"/>
                <a:gd name="T7" fmla="*/ 266 h 280"/>
                <a:gd name="T8" fmla="*/ 128 w 147"/>
                <a:gd name="T9" fmla="*/ 103 h 280"/>
                <a:gd name="T10" fmla="*/ 144 w 147"/>
                <a:gd name="T11" fmla="*/ 70 h 280"/>
                <a:gd name="T12" fmla="*/ 147 w 147"/>
                <a:gd name="T13" fmla="*/ 0 h 280"/>
                <a:gd name="T14" fmla="*/ 0 w 147"/>
                <a:gd name="T15" fmla="*/ 35 h 280"/>
                <a:gd name="T16" fmla="*/ 24 w 147"/>
                <a:gd name="T17" fmla="*/ 115 h 280"/>
                <a:gd name="T18" fmla="*/ 24 w 147"/>
                <a:gd name="T19" fmla="*/ 115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7"/>
                <a:gd name="T31" fmla="*/ 0 h 280"/>
                <a:gd name="T32" fmla="*/ 147 w 147"/>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7" h="280">
                  <a:moveTo>
                    <a:pt x="24" y="115"/>
                  </a:moveTo>
                  <a:lnTo>
                    <a:pt x="30" y="166"/>
                  </a:lnTo>
                  <a:lnTo>
                    <a:pt x="67" y="280"/>
                  </a:lnTo>
                  <a:lnTo>
                    <a:pt x="133" y="266"/>
                  </a:lnTo>
                  <a:lnTo>
                    <a:pt x="128" y="103"/>
                  </a:lnTo>
                  <a:lnTo>
                    <a:pt x="144" y="70"/>
                  </a:lnTo>
                  <a:lnTo>
                    <a:pt x="147" y="0"/>
                  </a:lnTo>
                  <a:lnTo>
                    <a:pt x="0" y="35"/>
                  </a:lnTo>
                  <a:lnTo>
                    <a:pt x="24" y="11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50" name="Freeform 73"/>
            <p:cNvSpPr>
              <a:spLocks/>
            </p:cNvSpPr>
            <p:nvPr/>
          </p:nvSpPr>
          <p:spPr bwMode="auto">
            <a:xfrm>
              <a:off x="4998" y="1170"/>
              <a:ext cx="135" cy="307"/>
            </a:xfrm>
            <a:custGeom>
              <a:avLst/>
              <a:gdLst>
                <a:gd name="T0" fmla="*/ 0 w 135"/>
                <a:gd name="T1" fmla="*/ 144 h 307"/>
                <a:gd name="T2" fmla="*/ 16 w 135"/>
                <a:gd name="T3" fmla="*/ 111 h 307"/>
                <a:gd name="T4" fmla="*/ 19 w 135"/>
                <a:gd name="T5" fmla="*/ 41 h 307"/>
                <a:gd name="T6" fmla="*/ 17 w 135"/>
                <a:gd name="T7" fmla="*/ 15 h 307"/>
                <a:gd name="T8" fmla="*/ 44 w 135"/>
                <a:gd name="T9" fmla="*/ 0 h 307"/>
                <a:gd name="T10" fmla="*/ 105 w 135"/>
                <a:gd name="T11" fmla="*/ 192 h 307"/>
                <a:gd name="T12" fmla="*/ 135 w 135"/>
                <a:gd name="T13" fmla="*/ 233 h 307"/>
                <a:gd name="T14" fmla="*/ 134 w 135"/>
                <a:gd name="T15" fmla="*/ 260 h 307"/>
                <a:gd name="T16" fmla="*/ 105 w 135"/>
                <a:gd name="T17" fmla="*/ 281 h 307"/>
                <a:gd name="T18" fmla="*/ 5 w 135"/>
                <a:gd name="T19" fmla="*/ 307 h 307"/>
                <a:gd name="T20" fmla="*/ 0 w 135"/>
                <a:gd name="T21" fmla="*/ 144 h 307"/>
                <a:gd name="T22" fmla="*/ 0 w 135"/>
                <a:gd name="T23" fmla="*/ 144 h 3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
                <a:gd name="T37" fmla="*/ 0 h 307"/>
                <a:gd name="T38" fmla="*/ 135 w 135"/>
                <a:gd name="T39" fmla="*/ 307 h 3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 h="307">
                  <a:moveTo>
                    <a:pt x="0" y="144"/>
                  </a:moveTo>
                  <a:lnTo>
                    <a:pt x="16" y="111"/>
                  </a:lnTo>
                  <a:lnTo>
                    <a:pt x="19" y="41"/>
                  </a:lnTo>
                  <a:lnTo>
                    <a:pt x="17" y="15"/>
                  </a:lnTo>
                  <a:lnTo>
                    <a:pt x="44" y="0"/>
                  </a:lnTo>
                  <a:lnTo>
                    <a:pt x="105" y="192"/>
                  </a:lnTo>
                  <a:lnTo>
                    <a:pt x="135" y="233"/>
                  </a:lnTo>
                  <a:lnTo>
                    <a:pt x="134" y="260"/>
                  </a:lnTo>
                  <a:lnTo>
                    <a:pt x="105" y="281"/>
                  </a:lnTo>
                  <a:lnTo>
                    <a:pt x="5" y="307"/>
                  </a:lnTo>
                  <a:lnTo>
                    <a:pt x="0" y="14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51" name="Freeform 74"/>
            <p:cNvSpPr>
              <a:spLocks/>
            </p:cNvSpPr>
            <p:nvPr/>
          </p:nvSpPr>
          <p:spPr bwMode="auto">
            <a:xfrm>
              <a:off x="5042" y="897"/>
              <a:ext cx="331" cy="506"/>
            </a:xfrm>
            <a:custGeom>
              <a:avLst/>
              <a:gdLst>
                <a:gd name="T0" fmla="*/ 0 w 331"/>
                <a:gd name="T1" fmla="*/ 273 h 506"/>
                <a:gd name="T2" fmla="*/ 19 w 331"/>
                <a:gd name="T3" fmla="*/ 275 h 506"/>
                <a:gd name="T4" fmla="*/ 20 w 331"/>
                <a:gd name="T5" fmla="*/ 242 h 506"/>
                <a:gd name="T6" fmla="*/ 44 w 331"/>
                <a:gd name="T7" fmla="*/ 196 h 506"/>
                <a:gd name="T8" fmla="*/ 33 w 331"/>
                <a:gd name="T9" fmla="*/ 163 h 506"/>
                <a:gd name="T10" fmla="*/ 80 w 331"/>
                <a:gd name="T11" fmla="*/ 4 h 506"/>
                <a:gd name="T12" fmla="*/ 90 w 331"/>
                <a:gd name="T13" fmla="*/ 4 h 506"/>
                <a:gd name="T14" fmla="*/ 94 w 331"/>
                <a:gd name="T15" fmla="*/ 25 h 506"/>
                <a:gd name="T16" fmla="*/ 142 w 331"/>
                <a:gd name="T17" fmla="*/ 7 h 506"/>
                <a:gd name="T18" fmla="*/ 143 w 331"/>
                <a:gd name="T19" fmla="*/ 0 h 506"/>
                <a:gd name="T20" fmla="*/ 181 w 331"/>
                <a:gd name="T21" fmla="*/ 7 h 506"/>
                <a:gd name="T22" fmla="*/ 242 w 331"/>
                <a:gd name="T23" fmla="*/ 165 h 506"/>
                <a:gd name="T24" fmla="*/ 271 w 331"/>
                <a:gd name="T25" fmla="*/ 166 h 506"/>
                <a:gd name="T26" fmla="*/ 321 w 331"/>
                <a:gd name="T27" fmla="*/ 225 h 506"/>
                <a:gd name="T28" fmla="*/ 315 w 331"/>
                <a:gd name="T29" fmla="*/ 236 h 506"/>
                <a:gd name="T30" fmla="*/ 331 w 331"/>
                <a:gd name="T31" fmla="*/ 236 h 506"/>
                <a:gd name="T32" fmla="*/ 320 w 331"/>
                <a:gd name="T33" fmla="*/ 264 h 506"/>
                <a:gd name="T34" fmla="*/ 294 w 331"/>
                <a:gd name="T35" fmla="*/ 281 h 506"/>
                <a:gd name="T36" fmla="*/ 264 w 331"/>
                <a:gd name="T37" fmla="*/ 297 h 506"/>
                <a:gd name="T38" fmla="*/ 261 w 331"/>
                <a:gd name="T39" fmla="*/ 316 h 506"/>
                <a:gd name="T40" fmla="*/ 247 w 331"/>
                <a:gd name="T41" fmla="*/ 299 h 506"/>
                <a:gd name="T42" fmla="*/ 220 w 331"/>
                <a:gd name="T43" fmla="*/ 319 h 506"/>
                <a:gd name="T44" fmla="*/ 209 w 331"/>
                <a:gd name="T45" fmla="*/ 319 h 506"/>
                <a:gd name="T46" fmla="*/ 198 w 331"/>
                <a:gd name="T47" fmla="*/ 306 h 506"/>
                <a:gd name="T48" fmla="*/ 192 w 331"/>
                <a:gd name="T49" fmla="*/ 368 h 506"/>
                <a:gd name="T50" fmla="*/ 168 w 331"/>
                <a:gd name="T51" fmla="*/ 377 h 506"/>
                <a:gd name="T52" fmla="*/ 157 w 331"/>
                <a:gd name="T53" fmla="*/ 401 h 506"/>
                <a:gd name="T54" fmla="*/ 143 w 331"/>
                <a:gd name="T55" fmla="*/ 401 h 506"/>
                <a:gd name="T56" fmla="*/ 110 w 331"/>
                <a:gd name="T57" fmla="*/ 436 h 506"/>
                <a:gd name="T58" fmla="*/ 109 w 331"/>
                <a:gd name="T59" fmla="*/ 464 h 506"/>
                <a:gd name="T60" fmla="*/ 101 w 331"/>
                <a:gd name="T61" fmla="*/ 475 h 506"/>
                <a:gd name="T62" fmla="*/ 91 w 331"/>
                <a:gd name="T63" fmla="*/ 506 h 506"/>
                <a:gd name="T64" fmla="*/ 61 w 331"/>
                <a:gd name="T65" fmla="*/ 465 h 506"/>
                <a:gd name="T66" fmla="*/ 0 w 331"/>
                <a:gd name="T67" fmla="*/ 273 h 506"/>
                <a:gd name="T68" fmla="*/ 0 w 331"/>
                <a:gd name="T69" fmla="*/ 273 h 50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506"/>
                <a:gd name="T107" fmla="*/ 331 w 331"/>
                <a:gd name="T108" fmla="*/ 506 h 50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506">
                  <a:moveTo>
                    <a:pt x="0" y="273"/>
                  </a:moveTo>
                  <a:lnTo>
                    <a:pt x="19" y="275"/>
                  </a:lnTo>
                  <a:lnTo>
                    <a:pt x="20" y="242"/>
                  </a:lnTo>
                  <a:lnTo>
                    <a:pt x="44" y="196"/>
                  </a:lnTo>
                  <a:lnTo>
                    <a:pt x="33" y="163"/>
                  </a:lnTo>
                  <a:lnTo>
                    <a:pt x="80" y="4"/>
                  </a:lnTo>
                  <a:lnTo>
                    <a:pt x="90" y="4"/>
                  </a:lnTo>
                  <a:lnTo>
                    <a:pt x="94" y="25"/>
                  </a:lnTo>
                  <a:lnTo>
                    <a:pt x="142" y="7"/>
                  </a:lnTo>
                  <a:lnTo>
                    <a:pt x="143" y="0"/>
                  </a:lnTo>
                  <a:lnTo>
                    <a:pt x="181" y="7"/>
                  </a:lnTo>
                  <a:lnTo>
                    <a:pt x="242" y="165"/>
                  </a:lnTo>
                  <a:lnTo>
                    <a:pt x="271" y="166"/>
                  </a:lnTo>
                  <a:lnTo>
                    <a:pt x="321" y="225"/>
                  </a:lnTo>
                  <a:lnTo>
                    <a:pt x="315" y="236"/>
                  </a:lnTo>
                  <a:lnTo>
                    <a:pt x="331" y="236"/>
                  </a:lnTo>
                  <a:lnTo>
                    <a:pt x="320" y="264"/>
                  </a:lnTo>
                  <a:lnTo>
                    <a:pt x="294" y="281"/>
                  </a:lnTo>
                  <a:lnTo>
                    <a:pt x="264" y="297"/>
                  </a:lnTo>
                  <a:lnTo>
                    <a:pt x="261" y="316"/>
                  </a:lnTo>
                  <a:lnTo>
                    <a:pt x="247" y="299"/>
                  </a:lnTo>
                  <a:lnTo>
                    <a:pt x="220" y="319"/>
                  </a:lnTo>
                  <a:lnTo>
                    <a:pt x="209" y="319"/>
                  </a:lnTo>
                  <a:lnTo>
                    <a:pt x="198" y="306"/>
                  </a:lnTo>
                  <a:lnTo>
                    <a:pt x="192" y="368"/>
                  </a:lnTo>
                  <a:lnTo>
                    <a:pt x="168" y="377"/>
                  </a:lnTo>
                  <a:lnTo>
                    <a:pt x="157" y="401"/>
                  </a:lnTo>
                  <a:lnTo>
                    <a:pt x="143" y="401"/>
                  </a:lnTo>
                  <a:lnTo>
                    <a:pt x="110" y="436"/>
                  </a:lnTo>
                  <a:lnTo>
                    <a:pt x="109" y="464"/>
                  </a:lnTo>
                  <a:lnTo>
                    <a:pt x="101" y="475"/>
                  </a:lnTo>
                  <a:lnTo>
                    <a:pt x="91" y="506"/>
                  </a:lnTo>
                  <a:lnTo>
                    <a:pt x="61" y="465"/>
                  </a:lnTo>
                  <a:lnTo>
                    <a:pt x="0" y="27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grpSp>
      <p:sp>
        <p:nvSpPr>
          <p:cNvPr id="73" name="Line 4"/>
          <p:cNvSpPr>
            <a:spLocks noChangeShapeType="1"/>
          </p:cNvSpPr>
          <p:nvPr/>
        </p:nvSpPr>
        <p:spPr bwMode="auto">
          <a:xfrm>
            <a:off x="380999" y="12192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Content Placeholder 1"/>
          <p:cNvSpPr>
            <a:spLocks noGrp="1"/>
          </p:cNvSpPr>
          <p:nvPr>
            <p:ph idx="1"/>
          </p:nvPr>
        </p:nvSpPr>
        <p:spPr/>
        <p:txBody>
          <a:bodyPr/>
          <a:lstStyle/>
          <a:p>
            <a:pPr marL="0" indent="0">
              <a:buNone/>
            </a:pPr>
            <a:r>
              <a:rPr lang="en-US" b="1" dirty="0">
                <a:solidFill>
                  <a:srgbClr val="FFFF00"/>
                </a:solidFill>
                <a:latin typeface="Arial" pitchFamily="34" charset="0"/>
                <a:cs typeface="Arial" pitchFamily="34" charset="0"/>
              </a:rPr>
              <a:t>Two Fundamental Concepts </a:t>
            </a:r>
            <a:endParaRPr lang="en-US" dirty="0"/>
          </a:p>
        </p:txBody>
      </p:sp>
    </p:spTree>
    <p:extLst>
      <p:ext uri="{BB962C8B-B14F-4D97-AF65-F5344CB8AC3E}">
        <p14:creationId xmlns:p14="http://schemas.microsoft.com/office/powerpoint/2010/main" val="20123602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b="1" dirty="0" smtClean="0">
                <a:solidFill>
                  <a:srgbClr val="FFFF00"/>
                </a:solidFill>
                <a:latin typeface="Arial" pitchFamily="34" charset="0"/>
                <a:cs typeface="Arial" pitchFamily="34" charset="0"/>
              </a:rPr>
              <a:t>Two Fundamental Concepts </a:t>
            </a:r>
          </a:p>
        </p:txBody>
      </p:sp>
      <p:sp>
        <p:nvSpPr>
          <p:cNvPr id="12291" name="Rectangle 3"/>
          <p:cNvSpPr>
            <a:spLocks noGrp="1" noChangeArrowheads="1"/>
          </p:cNvSpPr>
          <p:nvPr>
            <p:ph type="body" idx="1"/>
          </p:nvPr>
        </p:nvSpPr>
        <p:spPr>
          <a:xfrm>
            <a:off x="152400" y="1524000"/>
            <a:ext cx="4267200" cy="5105400"/>
          </a:xfrm>
        </p:spPr>
        <p:txBody>
          <a:bodyPr/>
          <a:lstStyle/>
          <a:p>
            <a:pPr lvl="1" eaLnBrk="1" hangingPunct="1">
              <a:lnSpc>
                <a:spcPct val="90000"/>
              </a:lnSpc>
            </a:pPr>
            <a:r>
              <a:rPr lang="en-US" sz="2400" b="1" u="sng" dirty="0" smtClean="0">
                <a:solidFill>
                  <a:schemeClr val="bg2"/>
                </a:solidFill>
                <a:latin typeface="Arial" pitchFamily="34" charset="0"/>
                <a:cs typeface="Arial" pitchFamily="34" charset="0"/>
              </a:rPr>
              <a:t>Federalism</a:t>
            </a:r>
            <a:r>
              <a:rPr lang="en-US" sz="2400" dirty="0" smtClean="0">
                <a:solidFill>
                  <a:schemeClr val="bg2"/>
                </a:solidFill>
                <a:latin typeface="Arial" pitchFamily="34" charset="0"/>
                <a:cs typeface="Arial" pitchFamily="34" charset="0"/>
                <a:sym typeface="Wingdings" pitchFamily="2" charset="2"/>
              </a:rPr>
              <a:t> power is divided between a national government and smaller state governments </a:t>
            </a:r>
          </a:p>
          <a:p>
            <a:pPr lvl="1" eaLnBrk="1" hangingPunct="1">
              <a:lnSpc>
                <a:spcPct val="90000"/>
              </a:lnSpc>
            </a:pPr>
            <a:r>
              <a:rPr lang="en-US" sz="2400" b="1" u="sng" dirty="0" smtClean="0">
                <a:solidFill>
                  <a:schemeClr val="bg2"/>
                </a:solidFill>
                <a:latin typeface="Arial" pitchFamily="34" charset="0"/>
                <a:cs typeface="Arial" pitchFamily="34" charset="0"/>
                <a:sym typeface="Wingdings" pitchFamily="2" charset="2"/>
              </a:rPr>
              <a:t>Police Powers</a:t>
            </a:r>
            <a:r>
              <a:rPr lang="en-US" sz="2400" dirty="0" smtClean="0">
                <a:solidFill>
                  <a:schemeClr val="bg2"/>
                </a:solidFill>
                <a:latin typeface="Arial" pitchFamily="34" charset="0"/>
                <a:cs typeface="Arial" pitchFamily="34" charset="0"/>
                <a:sym typeface="Wingdings" pitchFamily="2" charset="2"/>
              </a:rPr>
              <a:t> </a:t>
            </a:r>
            <a:r>
              <a:rPr lang="en-US" sz="2400" dirty="0" smtClean="0">
                <a:solidFill>
                  <a:schemeClr val="bg2"/>
                </a:solidFill>
                <a:latin typeface="Arial" pitchFamily="34" charset="0"/>
                <a:cs typeface="Arial" pitchFamily="34" charset="0"/>
              </a:rPr>
              <a:t>Powers exercised by the states to enact legislation and promulgate regulations to protect the public health, welfare, and morals, and to promote the common good.</a:t>
            </a:r>
            <a:endParaRPr lang="en-US" sz="2400" dirty="0" smtClean="0">
              <a:solidFill>
                <a:schemeClr val="bg2"/>
              </a:solidFill>
              <a:latin typeface="Arial" pitchFamily="34" charset="0"/>
              <a:cs typeface="Arial" pitchFamily="34" charset="0"/>
              <a:sym typeface="Wingdings" pitchFamily="2" charset="2"/>
            </a:endParaRPr>
          </a:p>
          <a:p>
            <a:pPr lvl="1" eaLnBrk="1" hangingPunct="1">
              <a:lnSpc>
                <a:spcPct val="90000"/>
              </a:lnSpc>
            </a:pPr>
            <a:endParaRPr lang="en-US" sz="2400" dirty="0" smtClean="0">
              <a:sym typeface="Wingdings" pitchFamily="2" charset="2"/>
            </a:endParaRPr>
          </a:p>
          <a:p>
            <a:pPr lvl="2" eaLnBrk="1" hangingPunct="1">
              <a:lnSpc>
                <a:spcPct val="90000"/>
              </a:lnSpc>
            </a:pPr>
            <a:endParaRPr lang="en-US" sz="2000" dirty="0" smtClean="0"/>
          </a:p>
          <a:p>
            <a:pPr lvl="1" eaLnBrk="1" hangingPunct="1">
              <a:lnSpc>
                <a:spcPct val="90000"/>
              </a:lnSpc>
            </a:pPr>
            <a:endParaRPr lang="en-US" sz="2400" b="1" dirty="0" smtClean="0"/>
          </a:p>
        </p:txBody>
      </p:sp>
      <p:grpSp>
        <p:nvGrpSpPr>
          <p:cNvPr id="12292" name="Group 8"/>
          <p:cNvGrpSpPr>
            <a:grpSpLocks/>
          </p:cNvGrpSpPr>
          <p:nvPr/>
        </p:nvGrpSpPr>
        <p:grpSpPr bwMode="auto">
          <a:xfrm>
            <a:off x="4114800" y="2209800"/>
            <a:ext cx="4191000" cy="3767138"/>
            <a:chOff x="1536" y="912"/>
            <a:chExt cx="2688" cy="2592"/>
          </a:xfrm>
        </p:grpSpPr>
        <p:sp>
          <p:nvSpPr>
            <p:cNvPr id="12352" name="AutoShape 9"/>
            <p:cNvSpPr>
              <a:spLocks noChangeArrowheads="1"/>
            </p:cNvSpPr>
            <p:nvPr/>
          </p:nvSpPr>
          <p:spPr bwMode="auto">
            <a:xfrm>
              <a:off x="3552" y="1440"/>
              <a:ext cx="384" cy="2064"/>
            </a:xfrm>
            <a:prstGeom prst="can">
              <a:avLst>
                <a:gd name="adj" fmla="val 105459"/>
              </a:avLst>
            </a:prstGeom>
            <a:gradFill rotWithShape="1">
              <a:gsLst>
                <a:gs pos="0">
                  <a:srgbClr val="CC9900"/>
                </a:gs>
                <a:gs pos="100000">
                  <a:srgbClr val="5E47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b="1">
                <a:solidFill>
                  <a:schemeClr val="bg1"/>
                </a:solidFill>
                <a:latin typeface="Arial Narrow" pitchFamily="34" charset="0"/>
              </a:endParaRPr>
            </a:p>
          </p:txBody>
        </p:sp>
        <p:sp>
          <p:nvSpPr>
            <p:cNvPr id="12353" name="AutoShape 10"/>
            <p:cNvSpPr>
              <a:spLocks noChangeArrowheads="1"/>
            </p:cNvSpPr>
            <p:nvPr/>
          </p:nvSpPr>
          <p:spPr bwMode="auto">
            <a:xfrm>
              <a:off x="2688" y="1104"/>
              <a:ext cx="384" cy="1968"/>
            </a:xfrm>
            <a:prstGeom prst="can">
              <a:avLst>
                <a:gd name="adj" fmla="val 100554"/>
              </a:avLst>
            </a:prstGeom>
            <a:gradFill rotWithShape="1">
              <a:gsLst>
                <a:gs pos="0">
                  <a:srgbClr val="CC9900"/>
                </a:gs>
                <a:gs pos="100000">
                  <a:srgbClr val="5E47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54" name="AutoShape 11"/>
            <p:cNvSpPr>
              <a:spLocks noChangeArrowheads="1"/>
            </p:cNvSpPr>
            <p:nvPr/>
          </p:nvSpPr>
          <p:spPr bwMode="auto">
            <a:xfrm>
              <a:off x="1776" y="1488"/>
              <a:ext cx="384" cy="1968"/>
            </a:xfrm>
            <a:prstGeom prst="can">
              <a:avLst>
                <a:gd name="adj" fmla="val 100554"/>
              </a:avLst>
            </a:prstGeom>
            <a:gradFill rotWithShape="1">
              <a:gsLst>
                <a:gs pos="0">
                  <a:srgbClr val="CC9900"/>
                </a:gs>
                <a:gs pos="100000">
                  <a:srgbClr val="5E47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55" name="Oval 12"/>
            <p:cNvSpPr>
              <a:spLocks noChangeArrowheads="1"/>
            </p:cNvSpPr>
            <p:nvPr/>
          </p:nvSpPr>
          <p:spPr bwMode="auto">
            <a:xfrm>
              <a:off x="1536" y="912"/>
              <a:ext cx="2688" cy="960"/>
            </a:xfrm>
            <a:prstGeom prst="ellipse">
              <a:avLst/>
            </a:prstGeom>
            <a:solidFill>
              <a:srgbClr val="CC9900"/>
            </a:solidFill>
            <a:ln w="9525">
              <a:round/>
              <a:headEnd/>
              <a:tailEnd/>
            </a:ln>
            <a:scene3d>
              <a:camera prst="legacyPerspectiveFront">
                <a:rot lat="19199990" lon="0" rev="0"/>
              </a:camera>
              <a:lightRig rig="legacyFlat2" dir="t"/>
            </a:scene3d>
            <a:sp3d extrusionH="608000" prstMaterial="legacyMatte">
              <a:bevelT w="13500" h="13500" prst="angle"/>
              <a:bevelB w="13500" h="13500" prst="angle"/>
              <a:extrusionClr>
                <a:srgbClr val="CC9900"/>
              </a:extrusionClr>
            </a:sp3d>
          </p:spPr>
          <p:txBody>
            <a:bodyPr wrap="none" anchor="ctr">
              <a:flatTx/>
            </a:bodyPr>
            <a:lstStyle/>
            <a:p>
              <a:endParaRPr lang="en-US"/>
            </a:p>
          </p:txBody>
        </p:sp>
        <p:sp>
          <p:nvSpPr>
            <p:cNvPr id="165901" name="Text Box 13"/>
            <p:cNvSpPr txBox="1">
              <a:spLocks noChangeArrowheads="1"/>
            </p:cNvSpPr>
            <p:nvPr/>
          </p:nvSpPr>
          <p:spPr bwMode="auto">
            <a:xfrm>
              <a:off x="1829" y="2013"/>
              <a:ext cx="293" cy="80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ts val="0"/>
                </a:spcBef>
                <a:buFontTx/>
                <a:buNone/>
                <a:defRPr/>
              </a:pPr>
              <a:r>
                <a:rPr lang="en-US" sz="1400" b="1" dirty="0">
                  <a:solidFill>
                    <a:schemeClr val="bg1"/>
                  </a:solidFill>
                  <a:latin typeface="Arial" pitchFamily="34" charset="0"/>
                </a:rPr>
                <a:t>S</a:t>
              </a:r>
            </a:p>
            <a:p>
              <a:pPr>
                <a:spcBef>
                  <a:spcPts val="0"/>
                </a:spcBef>
                <a:buFontTx/>
                <a:buNone/>
                <a:defRPr/>
              </a:pPr>
              <a:r>
                <a:rPr lang="en-US" sz="1400" b="1" dirty="0">
                  <a:solidFill>
                    <a:schemeClr val="bg1"/>
                  </a:solidFill>
                  <a:latin typeface="Arial" pitchFamily="34" charset="0"/>
                </a:rPr>
                <a:t>T</a:t>
              </a:r>
            </a:p>
            <a:p>
              <a:pPr>
                <a:spcBef>
                  <a:spcPts val="0"/>
                </a:spcBef>
                <a:buFontTx/>
                <a:buNone/>
                <a:defRPr/>
              </a:pPr>
              <a:r>
                <a:rPr lang="en-US" sz="1400" b="1" dirty="0">
                  <a:solidFill>
                    <a:schemeClr val="bg1"/>
                  </a:solidFill>
                  <a:latin typeface="Arial" pitchFamily="34" charset="0"/>
                </a:rPr>
                <a:t>A</a:t>
              </a:r>
            </a:p>
            <a:p>
              <a:pPr>
                <a:spcBef>
                  <a:spcPts val="0"/>
                </a:spcBef>
                <a:buFontTx/>
                <a:buNone/>
                <a:defRPr/>
              </a:pPr>
              <a:r>
                <a:rPr lang="en-US" sz="1400" b="1" dirty="0">
                  <a:solidFill>
                    <a:schemeClr val="bg1"/>
                  </a:solidFill>
                  <a:latin typeface="Arial" pitchFamily="34" charset="0"/>
                </a:rPr>
                <a:t>T</a:t>
              </a:r>
            </a:p>
            <a:p>
              <a:pPr>
                <a:spcBef>
                  <a:spcPts val="0"/>
                </a:spcBef>
                <a:buFontTx/>
                <a:buNone/>
                <a:defRPr/>
              </a:pPr>
              <a:r>
                <a:rPr lang="en-US" sz="1400" b="1" dirty="0">
                  <a:solidFill>
                    <a:schemeClr val="bg1"/>
                  </a:solidFill>
                  <a:latin typeface="Arial" pitchFamily="34" charset="0"/>
                </a:rPr>
                <a:t>E</a:t>
              </a:r>
            </a:p>
          </p:txBody>
        </p:sp>
        <p:sp>
          <p:nvSpPr>
            <p:cNvPr id="165902" name="Rectangle 14"/>
            <p:cNvSpPr>
              <a:spLocks noChangeArrowheads="1"/>
            </p:cNvSpPr>
            <p:nvPr/>
          </p:nvSpPr>
          <p:spPr bwMode="auto">
            <a:xfrm>
              <a:off x="2784" y="2016"/>
              <a:ext cx="144" cy="805"/>
            </a:xfrm>
            <a:prstGeom prst="rect">
              <a:avLst/>
            </a:prstGeom>
            <a:noFill/>
            <a:ln w="9525">
              <a:noFill/>
              <a:miter lim="800000"/>
              <a:headEnd/>
              <a:tailEnd/>
            </a:ln>
            <a:effectLst>
              <a:outerShdw dist="35921" dir="2700000" algn="ctr" rotWithShape="0">
                <a:schemeClr val="tx1"/>
              </a:outerShdw>
            </a:effectLst>
          </p:spPr>
          <p:txBody>
            <a:bodyPr>
              <a:spAutoFit/>
            </a:bodyPr>
            <a:lstStyle/>
            <a:p>
              <a:pPr>
                <a:buFontTx/>
                <a:buNone/>
                <a:defRPr/>
              </a:pPr>
              <a:r>
                <a:rPr lang="en-US" sz="1400" b="1" dirty="0">
                  <a:solidFill>
                    <a:schemeClr val="bg1"/>
                  </a:solidFill>
                  <a:latin typeface="Arial" pitchFamily="34" charset="0"/>
                </a:rPr>
                <a:t>LOCAL</a:t>
              </a:r>
            </a:p>
          </p:txBody>
        </p:sp>
        <p:sp>
          <p:nvSpPr>
            <p:cNvPr id="165903" name="Text Box 15"/>
            <p:cNvSpPr txBox="1">
              <a:spLocks noChangeArrowheads="1"/>
            </p:cNvSpPr>
            <p:nvPr/>
          </p:nvSpPr>
          <p:spPr bwMode="auto">
            <a:xfrm>
              <a:off x="3648" y="2065"/>
              <a:ext cx="203" cy="1101"/>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ts val="0"/>
                </a:spcBef>
                <a:buFontTx/>
                <a:buNone/>
                <a:defRPr/>
              </a:pPr>
              <a:r>
                <a:rPr lang="en-US" sz="1400" b="1" dirty="0">
                  <a:solidFill>
                    <a:schemeClr val="bg1"/>
                  </a:solidFill>
                  <a:latin typeface="Arial" pitchFamily="34" charset="0"/>
                </a:rPr>
                <a:t>F</a:t>
              </a:r>
            </a:p>
            <a:p>
              <a:pPr>
                <a:spcBef>
                  <a:spcPts val="0"/>
                </a:spcBef>
                <a:buFontTx/>
                <a:buNone/>
                <a:defRPr/>
              </a:pPr>
              <a:r>
                <a:rPr lang="en-US" sz="1400" b="1" dirty="0">
                  <a:solidFill>
                    <a:schemeClr val="bg1"/>
                  </a:solidFill>
                  <a:latin typeface="Arial" pitchFamily="34" charset="0"/>
                </a:rPr>
                <a:t>E</a:t>
              </a:r>
              <a:br>
                <a:rPr lang="en-US" sz="1400" b="1" dirty="0">
                  <a:solidFill>
                    <a:schemeClr val="bg1"/>
                  </a:solidFill>
                  <a:latin typeface="Arial" pitchFamily="34" charset="0"/>
                </a:rPr>
              </a:br>
              <a:r>
                <a:rPr lang="en-US" sz="1400" b="1" dirty="0">
                  <a:solidFill>
                    <a:schemeClr val="bg1"/>
                  </a:solidFill>
                  <a:latin typeface="Arial" pitchFamily="34" charset="0"/>
                </a:rPr>
                <a:t>D</a:t>
              </a:r>
              <a:br>
                <a:rPr lang="en-US" sz="1400" b="1" dirty="0">
                  <a:solidFill>
                    <a:schemeClr val="bg1"/>
                  </a:solidFill>
                  <a:latin typeface="Arial" pitchFamily="34" charset="0"/>
                </a:rPr>
              </a:br>
              <a:r>
                <a:rPr lang="en-US" sz="1400" b="1" dirty="0">
                  <a:solidFill>
                    <a:schemeClr val="bg1"/>
                  </a:solidFill>
                  <a:latin typeface="Arial" pitchFamily="34" charset="0"/>
                </a:rPr>
                <a:t>E</a:t>
              </a:r>
              <a:br>
                <a:rPr lang="en-US" sz="1400" b="1" dirty="0">
                  <a:solidFill>
                    <a:schemeClr val="bg1"/>
                  </a:solidFill>
                  <a:latin typeface="Arial" pitchFamily="34" charset="0"/>
                </a:rPr>
              </a:br>
              <a:r>
                <a:rPr lang="en-US" sz="1400" b="1" dirty="0">
                  <a:solidFill>
                    <a:schemeClr val="bg1"/>
                  </a:solidFill>
                  <a:latin typeface="Arial" pitchFamily="34" charset="0"/>
                </a:rPr>
                <a:t>R</a:t>
              </a:r>
              <a:br>
                <a:rPr lang="en-US" sz="1400" b="1" dirty="0">
                  <a:solidFill>
                    <a:schemeClr val="bg1"/>
                  </a:solidFill>
                  <a:latin typeface="Arial" pitchFamily="34" charset="0"/>
                </a:rPr>
              </a:br>
              <a:r>
                <a:rPr lang="en-US" sz="1400" b="1" dirty="0">
                  <a:solidFill>
                    <a:schemeClr val="bg1"/>
                  </a:solidFill>
                  <a:latin typeface="Arial" pitchFamily="34" charset="0"/>
                </a:rPr>
                <a:t>A</a:t>
              </a:r>
              <a:br>
                <a:rPr lang="en-US" sz="1400" b="1" dirty="0">
                  <a:solidFill>
                    <a:schemeClr val="bg1"/>
                  </a:solidFill>
                  <a:latin typeface="Arial" pitchFamily="34" charset="0"/>
                </a:rPr>
              </a:br>
              <a:r>
                <a:rPr lang="en-US" sz="1400" b="1" dirty="0">
                  <a:solidFill>
                    <a:schemeClr val="bg1"/>
                  </a:solidFill>
                  <a:latin typeface="Arial" pitchFamily="34" charset="0"/>
                </a:rPr>
                <a:t>L</a:t>
              </a:r>
            </a:p>
          </p:txBody>
        </p:sp>
      </p:grpSp>
      <p:grpSp>
        <p:nvGrpSpPr>
          <p:cNvPr id="12293" name="Group 16"/>
          <p:cNvGrpSpPr>
            <a:grpSpLocks/>
          </p:cNvGrpSpPr>
          <p:nvPr/>
        </p:nvGrpSpPr>
        <p:grpSpPr bwMode="auto">
          <a:xfrm>
            <a:off x="5410200" y="2438400"/>
            <a:ext cx="1519238" cy="942975"/>
            <a:chOff x="646" y="725"/>
            <a:chExt cx="4727" cy="2893"/>
          </a:xfrm>
        </p:grpSpPr>
        <p:sp>
          <p:nvSpPr>
            <p:cNvPr id="12294" name="Freeform 17"/>
            <p:cNvSpPr>
              <a:spLocks/>
            </p:cNvSpPr>
            <p:nvPr/>
          </p:nvSpPr>
          <p:spPr bwMode="auto">
            <a:xfrm>
              <a:off x="874" y="725"/>
              <a:ext cx="605" cy="428"/>
            </a:xfrm>
            <a:custGeom>
              <a:avLst/>
              <a:gdLst>
                <a:gd name="T0" fmla="*/ 22 w 605"/>
                <a:gd name="T1" fmla="*/ 93 h 428"/>
                <a:gd name="T2" fmla="*/ 14 w 605"/>
                <a:gd name="T3" fmla="*/ 211 h 428"/>
                <a:gd name="T4" fmla="*/ 29 w 605"/>
                <a:gd name="T5" fmla="*/ 211 h 428"/>
                <a:gd name="T6" fmla="*/ 21 w 605"/>
                <a:gd name="T7" fmla="*/ 236 h 428"/>
                <a:gd name="T8" fmla="*/ 10 w 605"/>
                <a:gd name="T9" fmla="*/ 220 h 428"/>
                <a:gd name="T10" fmla="*/ 0 w 605"/>
                <a:gd name="T11" fmla="*/ 252 h 428"/>
                <a:gd name="T12" fmla="*/ 43 w 605"/>
                <a:gd name="T13" fmla="*/ 275 h 428"/>
                <a:gd name="T14" fmla="*/ 44 w 605"/>
                <a:gd name="T15" fmla="*/ 286 h 428"/>
                <a:gd name="T16" fmla="*/ 55 w 605"/>
                <a:gd name="T17" fmla="*/ 288 h 428"/>
                <a:gd name="T18" fmla="*/ 110 w 605"/>
                <a:gd name="T19" fmla="*/ 375 h 428"/>
                <a:gd name="T20" fmla="*/ 172 w 605"/>
                <a:gd name="T21" fmla="*/ 371 h 428"/>
                <a:gd name="T22" fmla="*/ 217 w 605"/>
                <a:gd name="T23" fmla="*/ 392 h 428"/>
                <a:gd name="T24" fmla="*/ 239 w 605"/>
                <a:gd name="T25" fmla="*/ 389 h 428"/>
                <a:gd name="T26" fmla="*/ 378 w 605"/>
                <a:gd name="T27" fmla="*/ 392 h 428"/>
                <a:gd name="T28" fmla="*/ 535 w 605"/>
                <a:gd name="T29" fmla="*/ 428 h 428"/>
                <a:gd name="T30" fmla="*/ 539 w 605"/>
                <a:gd name="T31" fmla="*/ 381 h 428"/>
                <a:gd name="T32" fmla="*/ 605 w 605"/>
                <a:gd name="T33" fmla="*/ 106 h 428"/>
                <a:gd name="T34" fmla="*/ 186 w 605"/>
                <a:gd name="T35" fmla="*/ 0 h 428"/>
                <a:gd name="T36" fmla="*/ 189 w 605"/>
                <a:gd name="T37" fmla="*/ 80 h 428"/>
                <a:gd name="T38" fmla="*/ 169 w 605"/>
                <a:gd name="T39" fmla="*/ 146 h 428"/>
                <a:gd name="T40" fmla="*/ 166 w 605"/>
                <a:gd name="T41" fmla="*/ 181 h 428"/>
                <a:gd name="T42" fmla="*/ 121 w 605"/>
                <a:gd name="T43" fmla="*/ 192 h 428"/>
                <a:gd name="T44" fmla="*/ 118 w 605"/>
                <a:gd name="T45" fmla="*/ 176 h 428"/>
                <a:gd name="T46" fmla="*/ 154 w 605"/>
                <a:gd name="T47" fmla="*/ 154 h 428"/>
                <a:gd name="T48" fmla="*/ 151 w 605"/>
                <a:gd name="T49" fmla="*/ 135 h 428"/>
                <a:gd name="T50" fmla="*/ 118 w 605"/>
                <a:gd name="T51" fmla="*/ 140 h 428"/>
                <a:gd name="T52" fmla="*/ 143 w 605"/>
                <a:gd name="T53" fmla="*/ 120 h 428"/>
                <a:gd name="T54" fmla="*/ 161 w 605"/>
                <a:gd name="T55" fmla="*/ 106 h 428"/>
                <a:gd name="T56" fmla="*/ 25 w 605"/>
                <a:gd name="T57" fmla="*/ 21 h 428"/>
                <a:gd name="T58" fmla="*/ 14 w 605"/>
                <a:gd name="T59" fmla="*/ 44 h 428"/>
                <a:gd name="T60" fmla="*/ 22 w 605"/>
                <a:gd name="T61" fmla="*/ 93 h 428"/>
                <a:gd name="T62" fmla="*/ 22 w 605"/>
                <a:gd name="T63" fmla="*/ 93 h 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5"/>
                <a:gd name="T97" fmla="*/ 0 h 428"/>
                <a:gd name="T98" fmla="*/ 605 w 605"/>
                <a:gd name="T99" fmla="*/ 428 h 4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5" h="428">
                  <a:moveTo>
                    <a:pt x="22" y="93"/>
                  </a:moveTo>
                  <a:lnTo>
                    <a:pt x="14" y="211"/>
                  </a:lnTo>
                  <a:lnTo>
                    <a:pt x="29" y="211"/>
                  </a:lnTo>
                  <a:lnTo>
                    <a:pt x="21" y="236"/>
                  </a:lnTo>
                  <a:lnTo>
                    <a:pt x="10" y="220"/>
                  </a:lnTo>
                  <a:lnTo>
                    <a:pt x="0" y="252"/>
                  </a:lnTo>
                  <a:lnTo>
                    <a:pt x="43" y="275"/>
                  </a:lnTo>
                  <a:lnTo>
                    <a:pt x="44" y="286"/>
                  </a:lnTo>
                  <a:lnTo>
                    <a:pt x="55" y="288"/>
                  </a:lnTo>
                  <a:lnTo>
                    <a:pt x="110" y="375"/>
                  </a:lnTo>
                  <a:lnTo>
                    <a:pt x="172" y="371"/>
                  </a:lnTo>
                  <a:lnTo>
                    <a:pt x="217" y="392"/>
                  </a:lnTo>
                  <a:lnTo>
                    <a:pt x="239" y="389"/>
                  </a:lnTo>
                  <a:lnTo>
                    <a:pt x="378" y="392"/>
                  </a:lnTo>
                  <a:lnTo>
                    <a:pt x="535" y="428"/>
                  </a:lnTo>
                  <a:lnTo>
                    <a:pt x="539" y="381"/>
                  </a:lnTo>
                  <a:lnTo>
                    <a:pt x="605" y="106"/>
                  </a:lnTo>
                  <a:lnTo>
                    <a:pt x="186" y="0"/>
                  </a:lnTo>
                  <a:lnTo>
                    <a:pt x="189" y="80"/>
                  </a:lnTo>
                  <a:lnTo>
                    <a:pt x="169" y="146"/>
                  </a:lnTo>
                  <a:lnTo>
                    <a:pt x="166" y="181"/>
                  </a:lnTo>
                  <a:lnTo>
                    <a:pt x="121" y="192"/>
                  </a:lnTo>
                  <a:lnTo>
                    <a:pt x="118" y="176"/>
                  </a:lnTo>
                  <a:lnTo>
                    <a:pt x="154" y="154"/>
                  </a:lnTo>
                  <a:lnTo>
                    <a:pt x="151" y="135"/>
                  </a:lnTo>
                  <a:lnTo>
                    <a:pt x="118" y="140"/>
                  </a:lnTo>
                  <a:lnTo>
                    <a:pt x="143" y="120"/>
                  </a:lnTo>
                  <a:lnTo>
                    <a:pt x="161" y="106"/>
                  </a:lnTo>
                  <a:lnTo>
                    <a:pt x="25" y="21"/>
                  </a:lnTo>
                  <a:lnTo>
                    <a:pt x="14" y="44"/>
                  </a:lnTo>
                  <a:lnTo>
                    <a:pt x="22" y="9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5" name="Freeform 18"/>
            <p:cNvSpPr>
              <a:spLocks/>
            </p:cNvSpPr>
            <p:nvPr/>
          </p:nvSpPr>
          <p:spPr bwMode="auto">
            <a:xfrm>
              <a:off x="1016" y="750"/>
              <a:ext cx="28" cy="32"/>
            </a:xfrm>
            <a:custGeom>
              <a:avLst/>
              <a:gdLst>
                <a:gd name="T0" fmla="*/ 0 w 28"/>
                <a:gd name="T1" fmla="*/ 14 h 32"/>
                <a:gd name="T2" fmla="*/ 22 w 28"/>
                <a:gd name="T3" fmla="*/ 0 h 32"/>
                <a:gd name="T4" fmla="*/ 28 w 28"/>
                <a:gd name="T5" fmla="*/ 14 h 32"/>
                <a:gd name="T6" fmla="*/ 24 w 28"/>
                <a:gd name="T7" fmla="*/ 32 h 32"/>
                <a:gd name="T8" fmla="*/ 0 w 28"/>
                <a:gd name="T9" fmla="*/ 14 h 32"/>
                <a:gd name="T10" fmla="*/ 0 w 28"/>
                <a:gd name="T11" fmla="*/ 14 h 32"/>
                <a:gd name="T12" fmla="*/ 0 w 28"/>
                <a:gd name="T13" fmla="*/ 14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0" y="14"/>
                  </a:moveTo>
                  <a:lnTo>
                    <a:pt x="22" y="0"/>
                  </a:lnTo>
                  <a:lnTo>
                    <a:pt x="28" y="14"/>
                  </a:lnTo>
                  <a:lnTo>
                    <a:pt x="24" y="32"/>
                  </a:lnTo>
                  <a:lnTo>
                    <a:pt x="0" y="1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6" name="Freeform 19"/>
            <p:cNvSpPr>
              <a:spLocks/>
            </p:cNvSpPr>
            <p:nvPr/>
          </p:nvSpPr>
          <p:spPr bwMode="auto">
            <a:xfrm>
              <a:off x="1433" y="1635"/>
              <a:ext cx="512" cy="623"/>
            </a:xfrm>
            <a:custGeom>
              <a:avLst/>
              <a:gdLst>
                <a:gd name="T0" fmla="*/ 110 w 512"/>
                <a:gd name="T1" fmla="*/ 0 h 623"/>
                <a:gd name="T2" fmla="*/ 359 w 512"/>
                <a:gd name="T3" fmla="*/ 45 h 623"/>
                <a:gd name="T4" fmla="*/ 340 w 512"/>
                <a:gd name="T5" fmla="*/ 154 h 623"/>
                <a:gd name="T6" fmla="*/ 512 w 512"/>
                <a:gd name="T7" fmla="*/ 181 h 623"/>
                <a:gd name="T8" fmla="*/ 445 w 512"/>
                <a:gd name="T9" fmla="*/ 623 h 623"/>
                <a:gd name="T10" fmla="*/ 0 w 512"/>
                <a:gd name="T11" fmla="*/ 549 h 623"/>
                <a:gd name="T12" fmla="*/ 110 w 512"/>
                <a:gd name="T13" fmla="*/ 0 h 623"/>
                <a:gd name="T14" fmla="*/ 110 w 512"/>
                <a:gd name="T15" fmla="*/ 0 h 623"/>
                <a:gd name="T16" fmla="*/ 0 60000 65536"/>
                <a:gd name="T17" fmla="*/ 0 60000 65536"/>
                <a:gd name="T18" fmla="*/ 0 60000 65536"/>
                <a:gd name="T19" fmla="*/ 0 60000 65536"/>
                <a:gd name="T20" fmla="*/ 0 60000 65536"/>
                <a:gd name="T21" fmla="*/ 0 60000 65536"/>
                <a:gd name="T22" fmla="*/ 0 60000 65536"/>
                <a:gd name="T23" fmla="*/ 0 60000 65536"/>
                <a:gd name="T24" fmla="*/ 0 w 512"/>
                <a:gd name="T25" fmla="*/ 0 h 623"/>
                <a:gd name="T26" fmla="*/ 512 w 512"/>
                <a:gd name="T27" fmla="*/ 623 h 6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2" h="623">
                  <a:moveTo>
                    <a:pt x="110" y="0"/>
                  </a:moveTo>
                  <a:lnTo>
                    <a:pt x="359" y="45"/>
                  </a:lnTo>
                  <a:lnTo>
                    <a:pt x="340" y="154"/>
                  </a:lnTo>
                  <a:lnTo>
                    <a:pt x="512" y="181"/>
                  </a:lnTo>
                  <a:lnTo>
                    <a:pt x="445" y="623"/>
                  </a:lnTo>
                  <a:lnTo>
                    <a:pt x="0" y="549"/>
                  </a:lnTo>
                  <a:lnTo>
                    <a:pt x="110"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7" name="Freeform 20"/>
            <p:cNvSpPr>
              <a:spLocks/>
            </p:cNvSpPr>
            <p:nvPr/>
          </p:nvSpPr>
          <p:spPr bwMode="auto">
            <a:xfrm>
              <a:off x="715" y="986"/>
              <a:ext cx="721" cy="597"/>
            </a:xfrm>
            <a:custGeom>
              <a:avLst/>
              <a:gdLst>
                <a:gd name="T0" fmla="*/ 0 w 721"/>
                <a:gd name="T1" fmla="*/ 446 h 597"/>
                <a:gd name="T2" fmla="*/ 32 w 721"/>
                <a:gd name="T3" fmla="*/ 295 h 597"/>
                <a:gd name="T4" fmla="*/ 68 w 721"/>
                <a:gd name="T5" fmla="*/ 251 h 597"/>
                <a:gd name="T6" fmla="*/ 156 w 721"/>
                <a:gd name="T7" fmla="*/ 0 h 597"/>
                <a:gd name="T8" fmla="*/ 202 w 721"/>
                <a:gd name="T9" fmla="*/ 13 h 597"/>
                <a:gd name="T10" fmla="*/ 203 w 721"/>
                <a:gd name="T11" fmla="*/ 24 h 597"/>
                <a:gd name="T12" fmla="*/ 214 w 721"/>
                <a:gd name="T13" fmla="*/ 25 h 597"/>
                <a:gd name="T14" fmla="*/ 269 w 721"/>
                <a:gd name="T15" fmla="*/ 112 h 597"/>
                <a:gd name="T16" fmla="*/ 331 w 721"/>
                <a:gd name="T17" fmla="*/ 109 h 597"/>
                <a:gd name="T18" fmla="*/ 376 w 721"/>
                <a:gd name="T19" fmla="*/ 129 h 597"/>
                <a:gd name="T20" fmla="*/ 398 w 721"/>
                <a:gd name="T21" fmla="*/ 126 h 597"/>
                <a:gd name="T22" fmla="*/ 537 w 721"/>
                <a:gd name="T23" fmla="*/ 129 h 597"/>
                <a:gd name="T24" fmla="*/ 694 w 721"/>
                <a:gd name="T25" fmla="*/ 166 h 597"/>
                <a:gd name="T26" fmla="*/ 702 w 721"/>
                <a:gd name="T27" fmla="*/ 184 h 597"/>
                <a:gd name="T28" fmla="*/ 721 w 721"/>
                <a:gd name="T29" fmla="*/ 211 h 597"/>
                <a:gd name="T30" fmla="*/ 668 w 721"/>
                <a:gd name="T31" fmla="*/ 293 h 597"/>
                <a:gd name="T32" fmla="*/ 633 w 721"/>
                <a:gd name="T33" fmla="*/ 323 h 597"/>
                <a:gd name="T34" fmla="*/ 628 w 721"/>
                <a:gd name="T35" fmla="*/ 345 h 597"/>
                <a:gd name="T36" fmla="*/ 649 w 721"/>
                <a:gd name="T37" fmla="*/ 367 h 597"/>
                <a:gd name="T38" fmla="*/ 627 w 721"/>
                <a:gd name="T39" fmla="*/ 417 h 597"/>
                <a:gd name="T40" fmla="*/ 583 w 721"/>
                <a:gd name="T41" fmla="*/ 597 h 597"/>
                <a:gd name="T42" fmla="*/ 339 w 721"/>
                <a:gd name="T43" fmla="*/ 539 h 597"/>
                <a:gd name="T44" fmla="*/ 0 w 721"/>
                <a:gd name="T45" fmla="*/ 446 h 597"/>
                <a:gd name="T46" fmla="*/ 0 w 721"/>
                <a:gd name="T47" fmla="*/ 446 h 5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1"/>
                <a:gd name="T73" fmla="*/ 0 h 597"/>
                <a:gd name="T74" fmla="*/ 721 w 721"/>
                <a:gd name="T75" fmla="*/ 597 h 5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1" h="597">
                  <a:moveTo>
                    <a:pt x="0" y="446"/>
                  </a:moveTo>
                  <a:lnTo>
                    <a:pt x="32" y="295"/>
                  </a:lnTo>
                  <a:lnTo>
                    <a:pt x="68" y="251"/>
                  </a:lnTo>
                  <a:lnTo>
                    <a:pt x="156" y="0"/>
                  </a:lnTo>
                  <a:lnTo>
                    <a:pt x="202" y="13"/>
                  </a:lnTo>
                  <a:lnTo>
                    <a:pt x="203" y="24"/>
                  </a:lnTo>
                  <a:lnTo>
                    <a:pt x="214" y="25"/>
                  </a:lnTo>
                  <a:lnTo>
                    <a:pt x="269" y="112"/>
                  </a:lnTo>
                  <a:lnTo>
                    <a:pt x="331" y="109"/>
                  </a:lnTo>
                  <a:lnTo>
                    <a:pt x="376" y="129"/>
                  </a:lnTo>
                  <a:lnTo>
                    <a:pt x="398" y="126"/>
                  </a:lnTo>
                  <a:lnTo>
                    <a:pt x="537" y="129"/>
                  </a:lnTo>
                  <a:lnTo>
                    <a:pt x="694" y="166"/>
                  </a:lnTo>
                  <a:lnTo>
                    <a:pt x="702" y="184"/>
                  </a:lnTo>
                  <a:lnTo>
                    <a:pt x="721" y="211"/>
                  </a:lnTo>
                  <a:lnTo>
                    <a:pt x="668" y="293"/>
                  </a:lnTo>
                  <a:lnTo>
                    <a:pt x="633" y="323"/>
                  </a:lnTo>
                  <a:lnTo>
                    <a:pt x="628" y="345"/>
                  </a:lnTo>
                  <a:lnTo>
                    <a:pt x="649" y="367"/>
                  </a:lnTo>
                  <a:lnTo>
                    <a:pt x="627" y="417"/>
                  </a:lnTo>
                  <a:lnTo>
                    <a:pt x="583" y="597"/>
                  </a:lnTo>
                  <a:lnTo>
                    <a:pt x="339" y="539"/>
                  </a:lnTo>
                  <a:lnTo>
                    <a:pt x="0" y="44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8" name="Freeform 21"/>
            <p:cNvSpPr>
              <a:spLocks/>
            </p:cNvSpPr>
            <p:nvPr/>
          </p:nvSpPr>
          <p:spPr bwMode="auto">
            <a:xfrm>
              <a:off x="646" y="1432"/>
              <a:ext cx="718" cy="1194"/>
            </a:xfrm>
            <a:custGeom>
              <a:avLst/>
              <a:gdLst>
                <a:gd name="T0" fmla="*/ 25 w 718"/>
                <a:gd name="T1" fmla="*/ 242 h 1194"/>
                <a:gd name="T2" fmla="*/ 5 w 718"/>
                <a:gd name="T3" fmla="*/ 335 h 1194"/>
                <a:gd name="T4" fmla="*/ 74 w 718"/>
                <a:gd name="T5" fmla="*/ 484 h 1194"/>
                <a:gd name="T6" fmla="*/ 87 w 718"/>
                <a:gd name="T7" fmla="*/ 475 h 1194"/>
                <a:gd name="T8" fmla="*/ 107 w 718"/>
                <a:gd name="T9" fmla="*/ 538 h 1194"/>
                <a:gd name="T10" fmla="*/ 74 w 718"/>
                <a:gd name="T11" fmla="*/ 494 h 1194"/>
                <a:gd name="T12" fmla="*/ 66 w 718"/>
                <a:gd name="T13" fmla="*/ 563 h 1194"/>
                <a:gd name="T14" fmla="*/ 104 w 718"/>
                <a:gd name="T15" fmla="*/ 606 h 1194"/>
                <a:gd name="T16" fmla="*/ 79 w 718"/>
                <a:gd name="T17" fmla="*/ 664 h 1194"/>
                <a:gd name="T18" fmla="*/ 154 w 718"/>
                <a:gd name="T19" fmla="*/ 823 h 1194"/>
                <a:gd name="T20" fmla="*/ 137 w 718"/>
                <a:gd name="T21" fmla="*/ 881 h 1194"/>
                <a:gd name="T22" fmla="*/ 236 w 718"/>
                <a:gd name="T23" fmla="*/ 927 h 1194"/>
                <a:gd name="T24" fmla="*/ 272 w 718"/>
                <a:gd name="T25" fmla="*/ 974 h 1194"/>
                <a:gd name="T26" fmla="*/ 313 w 718"/>
                <a:gd name="T27" fmla="*/ 990 h 1194"/>
                <a:gd name="T28" fmla="*/ 315 w 718"/>
                <a:gd name="T29" fmla="*/ 1018 h 1194"/>
                <a:gd name="T30" fmla="*/ 342 w 718"/>
                <a:gd name="T31" fmla="*/ 1024 h 1194"/>
                <a:gd name="T32" fmla="*/ 400 w 718"/>
                <a:gd name="T33" fmla="*/ 1115 h 1194"/>
                <a:gd name="T34" fmla="*/ 400 w 718"/>
                <a:gd name="T35" fmla="*/ 1180 h 1194"/>
                <a:gd name="T36" fmla="*/ 655 w 718"/>
                <a:gd name="T37" fmla="*/ 1194 h 1194"/>
                <a:gd name="T38" fmla="*/ 639 w 718"/>
                <a:gd name="T39" fmla="*/ 1167 h 1194"/>
                <a:gd name="T40" fmla="*/ 647 w 718"/>
                <a:gd name="T41" fmla="*/ 1130 h 1194"/>
                <a:gd name="T42" fmla="*/ 688 w 718"/>
                <a:gd name="T43" fmla="*/ 1063 h 1194"/>
                <a:gd name="T44" fmla="*/ 718 w 718"/>
                <a:gd name="T45" fmla="*/ 1046 h 1194"/>
                <a:gd name="T46" fmla="*/ 700 w 718"/>
                <a:gd name="T47" fmla="*/ 1023 h 1194"/>
                <a:gd name="T48" fmla="*/ 688 w 718"/>
                <a:gd name="T49" fmla="*/ 958 h 1194"/>
                <a:gd name="T50" fmla="*/ 323 w 718"/>
                <a:gd name="T51" fmla="*/ 410 h 1194"/>
                <a:gd name="T52" fmla="*/ 408 w 718"/>
                <a:gd name="T53" fmla="*/ 93 h 1194"/>
                <a:gd name="T54" fmla="*/ 69 w 718"/>
                <a:gd name="T55" fmla="*/ 0 h 1194"/>
                <a:gd name="T56" fmla="*/ 60 w 718"/>
                <a:gd name="T57" fmla="*/ 19 h 1194"/>
                <a:gd name="T58" fmla="*/ 0 w 718"/>
                <a:gd name="T59" fmla="*/ 159 h 1194"/>
                <a:gd name="T60" fmla="*/ 25 w 718"/>
                <a:gd name="T61" fmla="*/ 242 h 1194"/>
                <a:gd name="T62" fmla="*/ 25 w 718"/>
                <a:gd name="T63" fmla="*/ 242 h 1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8"/>
                <a:gd name="T97" fmla="*/ 0 h 1194"/>
                <a:gd name="T98" fmla="*/ 718 w 718"/>
                <a:gd name="T99" fmla="*/ 1194 h 1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8" h="1194">
                  <a:moveTo>
                    <a:pt x="25" y="242"/>
                  </a:moveTo>
                  <a:lnTo>
                    <a:pt x="5" y="335"/>
                  </a:lnTo>
                  <a:lnTo>
                    <a:pt x="74" y="484"/>
                  </a:lnTo>
                  <a:lnTo>
                    <a:pt x="87" y="475"/>
                  </a:lnTo>
                  <a:lnTo>
                    <a:pt x="107" y="538"/>
                  </a:lnTo>
                  <a:lnTo>
                    <a:pt x="74" y="494"/>
                  </a:lnTo>
                  <a:lnTo>
                    <a:pt x="66" y="563"/>
                  </a:lnTo>
                  <a:lnTo>
                    <a:pt x="104" y="606"/>
                  </a:lnTo>
                  <a:lnTo>
                    <a:pt x="79" y="664"/>
                  </a:lnTo>
                  <a:lnTo>
                    <a:pt x="154" y="823"/>
                  </a:lnTo>
                  <a:lnTo>
                    <a:pt x="137" y="881"/>
                  </a:lnTo>
                  <a:lnTo>
                    <a:pt x="236" y="927"/>
                  </a:lnTo>
                  <a:lnTo>
                    <a:pt x="272" y="974"/>
                  </a:lnTo>
                  <a:lnTo>
                    <a:pt x="313" y="990"/>
                  </a:lnTo>
                  <a:lnTo>
                    <a:pt x="315" y="1018"/>
                  </a:lnTo>
                  <a:lnTo>
                    <a:pt x="342" y="1024"/>
                  </a:lnTo>
                  <a:lnTo>
                    <a:pt x="400" y="1115"/>
                  </a:lnTo>
                  <a:lnTo>
                    <a:pt x="400" y="1180"/>
                  </a:lnTo>
                  <a:lnTo>
                    <a:pt x="655" y="1194"/>
                  </a:lnTo>
                  <a:lnTo>
                    <a:pt x="639" y="1167"/>
                  </a:lnTo>
                  <a:lnTo>
                    <a:pt x="647" y="1130"/>
                  </a:lnTo>
                  <a:lnTo>
                    <a:pt x="688" y="1063"/>
                  </a:lnTo>
                  <a:lnTo>
                    <a:pt x="718" y="1046"/>
                  </a:lnTo>
                  <a:lnTo>
                    <a:pt x="700" y="1023"/>
                  </a:lnTo>
                  <a:lnTo>
                    <a:pt x="688" y="958"/>
                  </a:lnTo>
                  <a:lnTo>
                    <a:pt x="323" y="410"/>
                  </a:lnTo>
                  <a:lnTo>
                    <a:pt x="408" y="93"/>
                  </a:lnTo>
                  <a:lnTo>
                    <a:pt x="69" y="0"/>
                  </a:lnTo>
                  <a:lnTo>
                    <a:pt x="60" y="19"/>
                  </a:lnTo>
                  <a:lnTo>
                    <a:pt x="0" y="159"/>
                  </a:lnTo>
                  <a:lnTo>
                    <a:pt x="25" y="24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299" name="Freeform 22"/>
            <p:cNvSpPr>
              <a:spLocks/>
            </p:cNvSpPr>
            <p:nvPr/>
          </p:nvSpPr>
          <p:spPr bwMode="auto">
            <a:xfrm>
              <a:off x="969" y="1525"/>
              <a:ext cx="574" cy="865"/>
            </a:xfrm>
            <a:custGeom>
              <a:avLst/>
              <a:gdLst>
                <a:gd name="T0" fmla="*/ 0 w 574"/>
                <a:gd name="T1" fmla="*/ 317 h 865"/>
                <a:gd name="T2" fmla="*/ 365 w 574"/>
                <a:gd name="T3" fmla="*/ 865 h 865"/>
                <a:gd name="T4" fmla="*/ 379 w 574"/>
                <a:gd name="T5" fmla="*/ 749 h 865"/>
                <a:gd name="T6" fmla="*/ 399 w 574"/>
                <a:gd name="T7" fmla="*/ 742 h 865"/>
                <a:gd name="T8" fmla="*/ 434 w 574"/>
                <a:gd name="T9" fmla="*/ 763 h 865"/>
                <a:gd name="T10" fmla="*/ 464 w 574"/>
                <a:gd name="T11" fmla="*/ 659 h 865"/>
                <a:gd name="T12" fmla="*/ 574 w 574"/>
                <a:gd name="T13" fmla="*/ 110 h 865"/>
                <a:gd name="T14" fmla="*/ 329 w 574"/>
                <a:gd name="T15" fmla="*/ 58 h 865"/>
                <a:gd name="T16" fmla="*/ 85 w 574"/>
                <a:gd name="T17" fmla="*/ 0 h 865"/>
                <a:gd name="T18" fmla="*/ 0 w 574"/>
                <a:gd name="T19" fmla="*/ 317 h 865"/>
                <a:gd name="T20" fmla="*/ 0 w 574"/>
                <a:gd name="T21" fmla="*/ 317 h 8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4"/>
                <a:gd name="T34" fmla="*/ 0 h 865"/>
                <a:gd name="T35" fmla="*/ 574 w 574"/>
                <a:gd name="T36" fmla="*/ 865 h 8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4" h="865">
                  <a:moveTo>
                    <a:pt x="0" y="317"/>
                  </a:moveTo>
                  <a:lnTo>
                    <a:pt x="365" y="865"/>
                  </a:lnTo>
                  <a:lnTo>
                    <a:pt x="379" y="749"/>
                  </a:lnTo>
                  <a:lnTo>
                    <a:pt x="399" y="742"/>
                  </a:lnTo>
                  <a:lnTo>
                    <a:pt x="434" y="763"/>
                  </a:lnTo>
                  <a:lnTo>
                    <a:pt x="464" y="659"/>
                  </a:lnTo>
                  <a:lnTo>
                    <a:pt x="574" y="110"/>
                  </a:lnTo>
                  <a:lnTo>
                    <a:pt x="329" y="58"/>
                  </a:lnTo>
                  <a:lnTo>
                    <a:pt x="85" y="0"/>
                  </a:lnTo>
                  <a:lnTo>
                    <a:pt x="0" y="317"/>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0" name="Freeform 23"/>
            <p:cNvSpPr>
              <a:spLocks/>
            </p:cNvSpPr>
            <p:nvPr/>
          </p:nvSpPr>
          <p:spPr bwMode="auto">
            <a:xfrm>
              <a:off x="1298" y="831"/>
              <a:ext cx="541" cy="848"/>
            </a:xfrm>
            <a:custGeom>
              <a:avLst/>
              <a:gdLst>
                <a:gd name="T0" fmla="*/ 0 w 541"/>
                <a:gd name="T1" fmla="*/ 752 h 848"/>
                <a:gd name="T2" fmla="*/ 44 w 541"/>
                <a:gd name="T3" fmla="*/ 572 h 848"/>
                <a:gd name="T4" fmla="*/ 66 w 541"/>
                <a:gd name="T5" fmla="*/ 522 h 848"/>
                <a:gd name="T6" fmla="*/ 45 w 541"/>
                <a:gd name="T7" fmla="*/ 500 h 848"/>
                <a:gd name="T8" fmla="*/ 50 w 541"/>
                <a:gd name="T9" fmla="*/ 478 h 848"/>
                <a:gd name="T10" fmla="*/ 85 w 541"/>
                <a:gd name="T11" fmla="*/ 448 h 848"/>
                <a:gd name="T12" fmla="*/ 138 w 541"/>
                <a:gd name="T13" fmla="*/ 366 h 848"/>
                <a:gd name="T14" fmla="*/ 119 w 541"/>
                <a:gd name="T15" fmla="*/ 339 h 848"/>
                <a:gd name="T16" fmla="*/ 111 w 541"/>
                <a:gd name="T17" fmla="*/ 321 h 848"/>
                <a:gd name="T18" fmla="*/ 115 w 541"/>
                <a:gd name="T19" fmla="*/ 275 h 848"/>
                <a:gd name="T20" fmla="*/ 181 w 541"/>
                <a:gd name="T21" fmla="*/ 0 h 848"/>
                <a:gd name="T22" fmla="*/ 251 w 541"/>
                <a:gd name="T23" fmla="*/ 14 h 848"/>
                <a:gd name="T24" fmla="*/ 228 w 541"/>
                <a:gd name="T25" fmla="*/ 122 h 848"/>
                <a:gd name="T26" fmla="*/ 244 w 541"/>
                <a:gd name="T27" fmla="*/ 160 h 848"/>
                <a:gd name="T28" fmla="*/ 245 w 541"/>
                <a:gd name="T29" fmla="*/ 184 h 848"/>
                <a:gd name="T30" fmla="*/ 237 w 541"/>
                <a:gd name="T31" fmla="*/ 188 h 848"/>
                <a:gd name="T32" fmla="*/ 264 w 541"/>
                <a:gd name="T33" fmla="*/ 214 h 848"/>
                <a:gd name="T34" fmla="*/ 292 w 541"/>
                <a:gd name="T35" fmla="*/ 283 h 848"/>
                <a:gd name="T36" fmla="*/ 302 w 541"/>
                <a:gd name="T37" fmla="*/ 344 h 848"/>
                <a:gd name="T38" fmla="*/ 307 w 541"/>
                <a:gd name="T39" fmla="*/ 377 h 848"/>
                <a:gd name="T40" fmla="*/ 286 w 541"/>
                <a:gd name="T41" fmla="*/ 409 h 848"/>
                <a:gd name="T42" fmla="*/ 300 w 541"/>
                <a:gd name="T43" fmla="*/ 423 h 848"/>
                <a:gd name="T44" fmla="*/ 338 w 541"/>
                <a:gd name="T45" fmla="*/ 402 h 848"/>
                <a:gd name="T46" fmla="*/ 363 w 541"/>
                <a:gd name="T47" fmla="*/ 511 h 848"/>
                <a:gd name="T48" fmla="*/ 381 w 541"/>
                <a:gd name="T49" fmla="*/ 516 h 848"/>
                <a:gd name="T50" fmla="*/ 384 w 541"/>
                <a:gd name="T51" fmla="*/ 547 h 848"/>
                <a:gd name="T52" fmla="*/ 432 w 541"/>
                <a:gd name="T53" fmla="*/ 560 h 848"/>
                <a:gd name="T54" fmla="*/ 508 w 541"/>
                <a:gd name="T55" fmla="*/ 561 h 848"/>
                <a:gd name="T56" fmla="*/ 541 w 541"/>
                <a:gd name="T57" fmla="*/ 575 h 848"/>
                <a:gd name="T58" fmla="*/ 494 w 541"/>
                <a:gd name="T59" fmla="*/ 848 h 848"/>
                <a:gd name="T60" fmla="*/ 245 w 541"/>
                <a:gd name="T61" fmla="*/ 804 h 848"/>
                <a:gd name="T62" fmla="*/ 0 w 541"/>
                <a:gd name="T63" fmla="*/ 752 h 848"/>
                <a:gd name="T64" fmla="*/ 0 w 541"/>
                <a:gd name="T65" fmla="*/ 752 h 8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1"/>
                <a:gd name="T100" fmla="*/ 0 h 848"/>
                <a:gd name="T101" fmla="*/ 541 w 541"/>
                <a:gd name="T102" fmla="*/ 848 h 8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1" h="848">
                  <a:moveTo>
                    <a:pt x="0" y="752"/>
                  </a:moveTo>
                  <a:lnTo>
                    <a:pt x="44" y="572"/>
                  </a:lnTo>
                  <a:lnTo>
                    <a:pt x="66" y="522"/>
                  </a:lnTo>
                  <a:lnTo>
                    <a:pt x="45" y="500"/>
                  </a:lnTo>
                  <a:lnTo>
                    <a:pt x="50" y="478"/>
                  </a:lnTo>
                  <a:lnTo>
                    <a:pt x="85" y="448"/>
                  </a:lnTo>
                  <a:lnTo>
                    <a:pt x="138" y="366"/>
                  </a:lnTo>
                  <a:lnTo>
                    <a:pt x="119" y="339"/>
                  </a:lnTo>
                  <a:lnTo>
                    <a:pt x="111" y="321"/>
                  </a:lnTo>
                  <a:lnTo>
                    <a:pt x="115" y="275"/>
                  </a:lnTo>
                  <a:lnTo>
                    <a:pt x="181" y="0"/>
                  </a:lnTo>
                  <a:lnTo>
                    <a:pt x="251" y="14"/>
                  </a:lnTo>
                  <a:lnTo>
                    <a:pt x="228" y="122"/>
                  </a:lnTo>
                  <a:lnTo>
                    <a:pt x="244" y="160"/>
                  </a:lnTo>
                  <a:lnTo>
                    <a:pt x="245" y="184"/>
                  </a:lnTo>
                  <a:lnTo>
                    <a:pt x="237" y="188"/>
                  </a:lnTo>
                  <a:lnTo>
                    <a:pt x="264" y="214"/>
                  </a:lnTo>
                  <a:lnTo>
                    <a:pt x="292" y="283"/>
                  </a:lnTo>
                  <a:lnTo>
                    <a:pt x="302" y="344"/>
                  </a:lnTo>
                  <a:lnTo>
                    <a:pt x="307" y="377"/>
                  </a:lnTo>
                  <a:lnTo>
                    <a:pt x="286" y="409"/>
                  </a:lnTo>
                  <a:lnTo>
                    <a:pt x="300" y="423"/>
                  </a:lnTo>
                  <a:lnTo>
                    <a:pt x="338" y="402"/>
                  </a:lnTo>
                  <a:lnTo>
                    <a:pt x="363" y="511"/>
                  </a:lnTo>
                  <a:lnTo>
                    <a:pt x="381" y="516"/>
                  </a:lnTo>
                  <a:lnTo>
                    <a:pt x="384" y="547"/>
                  </a:lnTo>
                  <a:lnTo>
                    <a:pt x="432" y="560"/>
                  </a:lnTo>
                  <a:lnTo>
                    <a:pt x="508" y="561"/>
                  </a:lnTo>
                  <a:lnTo>
                    <a:pt x="541" y="575"/>
                  </a:lnTo>
                  <a:lnTo>
                    <a:pt x="494" y="848"/>
                  </a:lnTo>
                  <a:lnTo>
                    <a:pt x="245" y="804"/>
                  </a:lnTo>
                  <a:lnTo>
                    <a:pt x="0" y="75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1" name="Freeform 24"/>
            <p:cNvSpPr>
              <a:spLocks/>
            </p:cNvSpPr>
            <p:nvPr/>
          </p:nvSpPr>
          <p:spPr bwMode="auto">
            <a:xfrm>
              <a:off x="1526" y="845"/>
              <a:ext cx="925" cy="574"/>
            </a:xfrm>
            <a:custGeom>
              <a:avLst/>
              <a:gdLst>
                <a:gd name="T0" fmla="*/ 16 w 925"/>
                <a:gd name="T1" fmla="*/ 146 h 574"/>
                <a:gd name="T2" fmla="*/ 17 w 925"/>
                <a:gd name="T3" fmla="*/ 170 h 574"/>
                <a:gd name="T4" fmla="*/ 9 w 925"/>
                <a:gd name="T5" fmla="*/ 174 h 574"/>
                <a:gd name="T6" fmla="*/ 36 w 925"/>
                <a:gd name="T7" fmla="*/ 200 h 574"/>
                <a:gd name="T8" fmla="*/ 64 w 925"/>
                <a:gd name="T9" fmla="*/ 269 h 574"/>
                <a:gd name="T10" fmla="*/ 74 w 925"/>
                <a:gd name="T11" fmla="*/ 330 h 574"/>
                <a:gd name="T12" fmla="*/ 79 w 925"/>
                <a:gd name="T13" fmla="*/ 363 h 574"/>
                <a:gd name="T14" fmla="*/ 58 w 925"/>
                <a:gd name="T15" fmla="*/ 395 h 574"/>
                <a:gd name="T16" fmla="*/ 72 w 925"/>
                <a:gd name="T17" fmla="*/ 409 h 574"/>
                <a:gd name="T18" fmla="*/ 110 w 925"/>
                <a:gd name="T19" fmla="*/ 388 h 574"/>
                <a:gd name="T20" fmla="*/ 135 w 925"/>
                <a:gd name="T21" fmla="*/ 497 h 574"/>
                <a:gd name="T22" fmla="*/ 153 w 925"/>
                <a:gd name="T23" fmla="*/ 502 h 574"/>
                <a:gd name="T24" fmla="*/ 156 w 925"/>
                <a:gd name="T25" fmla="*/ 533 h 574"/>
                <a:gd name="T26" fmla="*/ 168 w 925"/>
                <a:gd name="T27" fmla="*/ 549 h 574"/>
                <a:gd name="T28" fmla="*/ 204 w 925"/>
                <a:gd name="T29" fmla="*/ 546 h 574"/>
                <a:gd name="T30" fmla="*/ 280 w 925"/>
                <a:gd name="T31" fmla="*/ 547 h 574"/>
                <a:gd name="T32" fmla="*/ 313 w 925"/>
                <a:gd name="T33" fmla="*/ 561 h 574"/>
                <a:gd name="T34" fmla="*/ 323 w 925"/>
                <a:gd name="T35" fmla="*/ 505 h 574"/>
                <a:gd name="T36" fmla="*/ 574 w 925"/>
                <a:gd name="T37" fmla="*/ 543 h 574"/>
                <a:gd name="T38" fmla="*/ 883 w 925"/>
                <a:gd name="T39" fmla="*/ 574 h 574"/>
                <a:gd name="T40" fmla="*/ 894 w 925"/>
                <a:gd name="T41" fmla="*/ 470 h 574"/>
                <a:gd name="T42" fmla="*/ 925 w 925"/>
                <a:gd name="T43" fmla="*/ 135 h 574"/>
                <a:gd name="T44" fmla="*/ 515 w 925"/>
                <a:gd name="T45" fmla="*/ 88 h 574"/>
                <a:gd name="T46" fmla="*/ 311 w 925"/>
                <a:gd name="T47" fmla="*/ 55 h 574"/>
                <a:gd name="T48" fmla="*/ 23 w 925"/>
                <a:gd name="T49" fmla="*/ 0 h 574"/>
                <a:gd name="T50" fmla="*/ 0 w 925"/>
                <a:gd name="T51" fmla="*/ 108 h 574"/>
                <a:gd name="T52" fmla="*/ 16 w 925"/>
                <a:gd name="T53" fmla="*/ 146 h 574"/>
                <a:gd name="T54" fmla="*/ 16 w 925"/>
                <a:gd name="T55" fmla="*/ 146 h 57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25"/>
                <a:gd name="T85" fmla="*/ 0 h 574"/>
                <a:gd name="T86" fmla="*/ 925 w 925"/>
                <a:gd name="T87" fmla="*/ 574 h 57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25" h="574">
                  <a:moveTo>
                    <a:pt x="16" y="146"/>
                  </a:moveTo>
                  <a:lnTo>
                    <a:pt x="17" y="170"/>
                  </a:lnTo>
                  <a:lnTo>
                    <a:pt x="9" y="174"/>
                  </a:lnTo>
                  <a:lnTo>
                    <a:pt x="36" y="200"/>
                  </a:lnTo>
                  <a:lnTo>
                    <a:pt x="64" y="269"/>
                  </a:lnTo>
                  <a:lnTo>
                    <a:pt x="74" y="330"/>
                  </a:lnTo>
                  <a:lnTo>
                    <a:pt x="79" y="363"/>
                  </a:lnTo>
                  <a:lnTo>
                    <a:pt x="58" y="395"/>
                  </a:lnTo>
                  <a:lnTo>
                    <a:pt x="72" y="409"/>
                  </a:lnTo>
                  <a:lnTo>
                    <a:pt x="110" y="388"/>
                  </a:lnTo>
                  <a:lnTo>
                    <a:pt x="135" y="497"/>
                  </a:lnTo>
                  <a:lnTo>
                    <a:pt x="153" y="502"/>
                  </a:lnTo>
                  <a:lnTo>
                    <a:pt x="156" y="533"/>
                  </a:lnTo>
                  <a:lnTo>
                    <a:pt x="168" y="549"/>
                  </a:lnTo>
                  <a:lnTo>
                    <a:pt x="204" y="546"/>
                  </a:lnTo>
                  <a:lnTo>
                    <a:pt x="280" y="547"/>
                  </a:lnTo>
                  <a:lnTo>
                    <a:pt x="313" y="561"/>
                  </a:lnTo>
                  <a:lnTo>
                    <a:pt x="323" y="505"/>
                  </a:lnTo>
                  <a:lnTo>
                    <a:pt x="574" y="543"/>
                  </a:lnTo>
                  <a:lnTo>
                    <a:pt x="883" y="574"/>
                  </a:lnTo>
                  <a:lnTo>
                    <a:pt x="894" y="470"/>
                  </a:lnTo>
                  <a:lnTo>
                    <a:pt x="925" y="135"/>
                  </a:lnTo>
                  <a:lnTo>
                    <a:pt x="515" y="88"/>
                  </a:lnTo>
                  <a:lnTo>
                    <a:pt x="311" y="55"/>
                  </a:lnTo>
                  <a:lnTo>
                    <a:pt x="23" y="0"/>
                  </a:lnTo>
                  <a:lnTo>
                    <a:pt x="0" y="108"/>
                  </a:lnTo>
                  <a:lnTo>
                    <a:pt x="16" y="14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2" name="Freeform 25"/>
            <p:cNvSpPr>
              <a:spLocks/>
            </p:cNvSpPr>
            <p:nvPr/>
          </p:nvSpPr>
          <p:spPr bwMode="auto">
            <a:xfrm>
              <a:off x="1261" y="2184"/>
              <a:ext cx="617" cy="695"/>
            </a:xfrm>
            <a:custGeom>
              <a:avLst/>
              <a:gdLst>
                <a:gd name="T0" fmla="*/ 40 w 617"/>
                <a:gd name="T1" fmla="*/ 442 h 695"/>
                <a:gd name="T2" fmla="*/ 24 w 617"/>
                <a:gd name="T3" fmla="*/ 415 h 695"/>
                <a:gd name="T4" fmla="*/ 32 w 617"/>
                <a:gd name="T5" fmla="*/ 378 h 695"/>
                <a:gd name="T6" fmla="*/ 73 w 617"/>
                <a:gd name="T7" fmla="*/ 311 h 695"/>
                <a:gd name="T8" fmla="*/ 103 w 617"/>
                <a:gd name="T9" fmla="*/ 294 h 695"/>
                <a:gd name="T10" fmla="*/ 85 w 617"/>
                <a:gd name="T11" fmla="*/ 271 h 695"/>
                <a:gd name="T12" fmla="*/ 73 w 617"/>
                <a:gd name="T13" fmla="*/ 206 h 695"/>
                <a:gd name="T14" fmla="*/ 87 w 617"/>
                <a:gd name="T15" fmla="*/ 90 h 695"/>
                <a:gd name="T16" fmla="*/ 107 w 617"/>
                <a:gd name="T17" fmla="*/ 83 h 695"/>
                <a:gd name="T18" fmla="*/ 142 w 617"/>
                <a:gd name="T19" fmla="*/ 104 h 695"/>
                <a:gd name="T20" fmla="*/ 172 w 617"/>
                <a:gd name="T21" fmla="*/ 0 h 695"/>
                <a:gd name="T22" fmla="*/ 617 w 617"/>
                <a:gd name="T23" fmla="*/ 74 h 695"/>
                <a:gd name="T24" fmla="*/ 525 w 617"/>
                <a:gd name="T25" fmla="*/ 695 h 695"/>
                <a:gd name="T26" fmla="*/ 388 w 617"/>
                <a:gd name="T27" fmla="*/ 677 h 695"/>
                <a:gd name="T28" fmla="*/ 303 w 617"/>
                <a:gd name="T29" fmla="*/ 653 h 695"/>
                <a:gd name="T30" fmla="*/ 128 w 617"/>
                <a:gd name="T31" fmla="*/ 584 h 695"/>
                <a:gd name="T32" fmla="*/ 0 w 617"/>
                <a:gd name="T33" fmla="*/ 477 h 695"/>
                <a:gd name="T34" fmla="*/ 40 w 617"/>
                <a:gd name="T35" fmla="*/ 442 h 695"/>
                <a:gd name="T36" fmla="*/ 40 w 617"/>
                <a:gd name="T37" fmla="*/ 442 h 6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7"/>
                <a:gd name="T58" fmla="*/ 0 h 695"/>
                <a:gd name="T59" fmla="*/ 617 w 617"/>
                <a:gd name="T60" fmla="*/ 695 h 6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7" h="695">
                  <a:moveTo>
                    <a:pt x="40" y="442"/>
                  </a:moveTo>
                  <a:lnTo>
                    <a:pt x="24" y="415"/>
                  </a:lnTo>
                  <a:lnTo>
                    <a:pt x="32" y="378"/>
                  </a:lnTo>
                  <a:lnTo>
                    <a:pt x="73" y="311"/>
                  </a:lnTo>
                  <a:lnTo>
                    <a:pt x="103" y="294"/>
                  </a:lnTo>
                  <a:lnTo>
                    <a:pt x="85" y="271"/>
                  </a:lnTo>
                  <a:lnTo>
                    <a:pt x="73" y="206"/>
                  </a:lnTo>
                  <a:lnTo>
                    <a:pt x="87" y="90"/>
                  </a:lnTo>
                  <a:lnTo>
                    <a:pt x="107" y="83"/>
                  </a:lnTo>
                  <a:lnTo>
                    <a:pt x="142" y="104"/>
                  </a:lnTo>
                  <a:lnTo>
                    <a:pt x="172" y="0"/>
                  </a:lnTo>
                  <a:lnTo>
                    <a:pt x="617" y="74"/>
                  </a:lnTo>
                  <a:lnTo>
                    <a:pt x="525" y="695"/>
                  </a:lnTo>
                  <a:lnTo>
                    <a:pt x="388" y="677"/>
                  </a:lnTo>
                  <a:lnTo>
                    <a:pt x="303" y="653"/>
                  </a:lnTo>
                  <a:lnTo>
                    <a:pt x="128" y="584"/>
                  </a:lnTo>
                  <a:lnTo>
                    <a:pt x="0" y="477"/>
                  </a:lnTo>
                  <a:lnTo>
                    <a:pt x="40" y="44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3" name="Freeform 26"/>
            <p:cNvSpPr>
              <a:spLocks/>
            </p:cNvSpPr>
            <p:nvPr/>
          </p:nvSpPr>
          <p:spPr bwMode="auto">
            <a:xfrm>
              <a:off x="1773" y="1350"/>
              <a:ext cx="636" cy="511"/>
            </a:xfrm>
            <a:custGeom>
              <a:avLst/>
              <a:gdLst>
                <a:gd name="T0" fmla="*/ 0 w 636"/>
                <a:gd name="T1" fmla="*/ 439 h 511"/>
                <a:gd name="T2" fmla="*/ 76 w 636"/>
                <a:gd name="T3" fmla="*/ 0 h 511"/>
                <a:gd name="T4" fmla="*/ 327 w 636"/>
                <a:gd name="T5" fmla="*/ 38 h 511"/>
                <a:gd name="T6" fmla="*/ 636 w 636"/>
                <a:gd name="T7" fmla="*/ 69 h 511"/>
                <a:gd name="T8" fmla="*/ 615 w 636"/>
                <a:gd name="T9" fmla="*/ 291 h 511"/>
                <a:gd name="T10" fmla="*/ 595 w 636"/>
                <a:gd name="T11" fmla="*/ 511 h 511"/>
                <a:gd name="T12" fmla="*/ 172 w 636"/>
                <a:gd name="T13" fmla="*/ 466 h 511"/>
                <a:gd name="T14" fmla="*/ 0 w 636"/>
                <a:gd name="T15" fmla="*/ 439 h 511"/>
                <a:gd name="T16" fmla="*/ 0 w 636"/>
                <a:gd name="T17" fmla="*/ 439 h 5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6"/>
                <a:gd name="T28" fmla="*/ 0 h 511"/>
                <a:gd name="T29" fmla="*/ 636 w 636"/>
                <a:gd name="T30" fmla="*/ 511 h 5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6" h="511">
                  <a:moveTo>
                    <a:pt x="0" y="439"/>
                  </a:moveTo>
                  <a:lnTo>
                    <a:pt x="76" y="0"/>
                  </a:lnTo>
                  <a:lnTo>
                    <a:pt x="327" y="38"/>
                  </a:lnTo>
                  <a:lnTo>
                    <a:pt x="636" y="69"/>
                  </a:lnTo>
                  <a:lnTo>
                    <a:pt x="615" y="291"/>
                  </a:lnTo>
                  <a:lnTo>
                    <a:pt x="595" y="511"/>
                  </a:lnTo>
                  <a:lnTo>
                    <a:pt x="172" y="466"/>
                  </a:lnTo>
                  <a:lnTo>
                    <a:pt x="0" y="43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4" name="Freeform 27"/>
            <p:cNvSpPr>
              <a:spLocks/>
            </p:cNvSpPr>
            <p:nvPr/>
          </p:nvSpPr>
          <p:spPr bwMode="auto">
            <a:xfrm>
              <a:off x="1878" y="1816"/>
              <a:ext cx="660" cy="506"/>
            </a:xfrm>
            <a:custGeom>
              <a:avLst/>
              <a:gdLst>
                <a:gd name="T0" fmla="*/ 67 w 660"/>
                <a:gd name="T1" fmla="*/ 0 h 506"/>
                <a:gd name="T2" fmla="*/ 490 w 660"/>
                <a:gd name="T3" fmla="*/ 45 h 506"/>
                <a:gd name="T4" fmla="*/ 660 w 660"/>
                <a:gd name="T5" fmla="*/ 61 h 506"/>
                <a:gd name="T6" fmla="*/ 652 w 660"/>
                <a:gd name="T7" fmla="*/ 170 h 506"/>
                <a:gd name="T8" fmla="*/ 630 w 660"/>
                <a:gd name="T9" fmla="*/ 506 h 506"/>
                <a:gd name="T10" fmla="*/ 543 w 660"/>
                <a:gd name="T11" fmla="*/ 500 h 506"/>
                <a:gd name="T12" fmla="*/ 273 w 660"/>
                <a:gd name="T13" fmla="*/ 476 h 506"/>
                <a:gd name="T14" fmla="*/ 0 w 660"/>
                <a:gd name="T15" fmla="*/ 442 h 506"/>
                <a:gd name="T16" fmla="*/ 67 w 660"/>
                <a:gd name="T17" fmla="*/ 0 h 506"/>
                <a:gd name="T18" fmla="*/ 67 w 660"/>
                <a:gd name="T19" fmla="*/ 0 h 5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0"/>
                <a:gd name="T31" fmla="*/ 0 h 506"/>
                <a:gd name="T32" fmla="*/ 660 w 660"/>
                <a:gd name="T33" fmla="*/ 506 h 5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0" h="506">
                  <a:moveTo>
                    <a:pt x="67" y="0"/>
                  </a:moveTo>
                  <a:lnTo>
                    <a:pt x="490" y="45"/>
                  </a:lnTo>
                  <a:lnTo>
                    <a:pt x="660" y="61"/>
                  </a:lnTo>
                  <a:lnTo>
                    <a:pt x="652" y="170"/>
                  </a:lnTo>
                  <a:lnTo>
                    <a:pt x="630" y="506"/>
                  </a:lnTo>
                  <a:lnTo>
                    <a:pt x="543" y="500"/>
                  </a:lnTo>
                  <a:lnTo>
                    <a:pt x="273" y="476"/>
                  </a:lnTo>
                  <a:lnTo>
                    <a:pt x="0" y="442"/>
                  </a:lnTo>
                  <a:lnTo>
                    <a:pt x="67"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5" name="Freeform 28"/>
            <p:cNvSpPr>
              <a:spLocks/>
            </p:cNvSpPr>
            <p:nvPr/>
          </p:nvSpPr>
          <p:spPr bwMode="auto">
            <a:xfrm>
              <a:off x="1786" y="2258"/>
              <a:ext cx="635" cy="632"/>
            </a:xfrm>
            <a:custGeom>
              <a:avLst/>
              <a:gdLst>
                <a:gd name="T0" fmla="*/ 80 w 635"/>
                <a:gd name="T1" fmla="*/ 632 h 632"/>
                <a:gd name="T2" fmla="*/ 88 w 635"/>
                <a:gd name="T3" fmla="*/ 585 h 632"/>
                <a:gd name="T4" fmla="*/ 247 w 635"/>
                <a:gd name="T5" fmla="*/ 606 h 632"/>
                <a:gd name="T6" fmla="*/ 239 w 635"/>
                <a:gd name="T7" fmla="*/ 582 h 632"/>
                <a:gd name="T8" fmla="*/ 583 w 635"/>
                <a:gd name="T9" fmla="*/ 614 h 632"/>
                <a:gd name="T10" fmla="*/ 635 w 635"/>
                <a:gd name="T11" fmla="*/ 58 h 632"/>
                <a:gd name="T12" fmla="*/ 365 w 635"/>
                <a:gd name="T13" fmla="*/ 34 h 632"/>
                <a:gd name="T14" fmla="*/ 92 w 635"/>
                <a:gd name="T15" fmla="*/ 0 h 632"/>
                <a:gd name="T16" fmla="*/ 0 w 635"/>
                <a:gd name="T17" fmla="*/ 621 h 632"/>
                <a:gd name="T18" fmla="*/ 80 w 635"/>
                <a:gd name="T19" fmla="*/ 632 h 632"/>
                <a:gd name="T20" fmla="*/ 80 w 635"/>
                <a:gd name="T21" fmla="*/ 632 h 6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5"/>
                <a:gd name="T34" fmla="*/ 0 h 632"/>
                <a:gd name="T35" fmla="*/ 635 w 635"/>
                <a:gd name="T36" fmla="*/ 632 h 6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5" h="632">
                  <a:moveTo>
                    <a:pt x="80" y="632"/>
                  </a:moveTo>
                  <a:lnTo>
                    <a:pt x="88" y="585"/>
                  </a:lnTo>
                  <a:lnTo>
                    <a:pt x="247" y="606"/>
                  </a:lnTo>
                  <a:lnTo>
                    <a:pt x="239" y="582"/>
                  </a:lnTo>
                  <a:lnTo>
                    <a:pt x="583" y="614"/>
                  </a:lnTo>
                  <a:lnTo>
                    <a:pt x="635" y="58"/>
                  </a:lnTo>
                  <a:lnTo>
                    <a:pt x="365" y="34"/>
                  </a:lnTo>
                  <a:lnTo>
                    <a:pt x="92" y="0"/>
                  </a:lnTo>
                  <a:lnTo>
                    <a:pt x="0" y="621"/>
                  </a:lnTo>
                  <a:lnTo>
                    <a:pt x="80" y="63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6" name="Freeform 29"/>
            <p:cNvSpPr>
              <a:spLocks/>
            </p:cNvSpPr>
            <p:nvPr/>
          </p:nvSpPr>
          <p:spPr bwMode="auto">
            <a:xfrm>
              <a:off x="2025" y="2374"/>
              <a:ext cx="1265" cy="1192"/>
            </a:xfrm>
            <a:custGeom>
              <a:avLst/>
              <a:gdLst>
                <a:gd name="T0" fmla="*/ 0 w 1265"/>
                <a:gd name="T1" fmla="*/ 466 h 1192"/>
                <a:gd name="T2" fmla="*/ 344 w 1265"/>
                <a:gd name="T3" fmla="*/ 498 h 1192"/>
                <a:gd name="T4" fmla="*/ 392 w 1265"/>
                <a:gd name="T5" fmla="*/ 0 h 1192"/>
                <a:gd name="T6" fmla="*/ 666 w 1265"/>
                <a:gd name="T7" fmla="*/ 16 h 1192"/>
                <a:gd name="T8" fmla="*/ 656 w 1265"/>
                <a:gd name="T9" fmla="*/ 230 h 1192"/>
                <a:gd name="T10" fmla="*/ 683 w 1265"/>
                <a:gd name="T11" fmla="*/ 252 h 1192"/>
                <a:gd name="T12" fmla="*/ 708 w 1265"/>
                <a:gd name="T13" fmla="*/ 252 h 1192"/>
                <a:gd name="T14" fmla="*/ 729 w 1265"/>
                <a:gd name="T15" fmla="*/ 273 h 1192"/>
                <a:gd name="T16" fmla="*/ 769 w 1265"/>
                <a:gd name="T17" fmla="*/ 282 h 1192"/>
                <a:gd name="T18" fmla="*/ 851 w 1265"/>
                <a:gd name="T19" fmla="*/ 318 h 1192"/>
                <a:gd name="T20" fmla="*/ 867 w 1265"/>
                <a:gd name="T21" fmla="*/ 302 h 1192"/>
                <a:gd name="T22" fmla="*/ 921 w 1265"/>
                <a:gd name="T23" fmla="*/ 332 h 1192"/>
                <a:gd name="T24" fmla="*/ 991 w 1265"/>
                <a:gd name="T25" fmla="*/ 332 h 1192"/>
                <a:gd name="T26" fmla="*/ 1040 w 1265"/>
                <a:gd name="T27" fmla="*/ 318 h 1192"/>
                <a:gd name="T28" fmla="*/ 1106 w 1265"/>
                <a:gd name="T29" fmla="*/ 306 h 1192"/>
                <a:gd name="T30" fmla="*/ 1169 w 1265"/>
                <a:gd name="T31" fmla="*/ 339 h 1192"/>
                <a:gd name="T32" fmla="*/ 1179 w 1265"/>
                <a:gd name="T33" fmla="*/ 350 h 1192"/>
                <a:gd name="T34" fmla="*/ 1210 w 1265"/>
                <a:gd name="T35" fmla="*/ 350 h 1192"/>
                <a:gd name="T36" fmla="*/ 1218 w 1265"/>
                <a:gd name="T37" fmla="*/ 526 h 1192"/>
                <a:gd name="T38" fmla="*/ 1265 w 1265"/>
                <a:gd name="T39" fmla="*/ 612 h 1192"/>
                <a:gd name="T40" fmla="*/ 1248 w 1265"/>
                <a:gd name="T41" fmla="*/ 680 h 1192"/>
                <a:gd name="T42" fmla="*/ 1251 w 1265"/>
                <a:gd name="T43" fmla="*/ 737 h 1192"/>
                <a:gd name="T44" fmla="*/ 1229 w 1265"/>
                <a:gd name="T45" fmla="*/ 765 h 1192"/>
                <a:gd name="T46" fmla="*/ 1238 w 1265"/>
                <a:gd name="T47" fmla="*/ 775 h 1192"/>
                <a:gd name="T48" fmla="*/ 1187 w 1265"/>
                <a:gd name="T49" fmla="*/ 790 h 1192"/>
                <a:gd name="T50" fmla="*/ 1146 w 1265"/>
                <a:gd name="T51" fmla="*/ 795 h 1192"/>
                <a:gd name="T52" fmla="*/ 1153 w 1265"/>
                <a:gd name="T53" fmla="*/ 764 h 1192"/>
                <a:gd name="T54" fmla="*/ 1130 w 1265"/>
                <a:gd name="T55" fmla="*/ 781 h 1192"/>
                <a:gd name="T56" fmla="*/ 1131 w 1265"/>
                <a:gd name="T57" fmla="*/ 817 h 1192"/>
                <a:gd name="T58" fmla="*/ 1105 w 1265"/>
                <a:gd name="T59" fmla="*/ 853 h 1192"/>
                <a:gd name="T60" fmla="*/ 955 w 1265"/>
                <a:gd name="T61" fmla="*/ 929 h 1192"/>
                <a:gd name="T62" fmla="*/ 906 w 1265"/>
                <a:gd name="T63" fmla="*/ 978 h 1192"/>
                <a:gd name="T64" fmla="*/ 864 w 1265"/>
                <a:gd name="T65" fmla="*/ 1081 h 1192"/>
                <a:gd name="T66" fmla="*/ 900 w 1265"/>
                <a:gd name="T67" fmla="*/ 1192 h 1192"/>
                <a:gd name="T68" fmla="*/ 864 w 1265"/>
                <a:gd name="T69" fmla="*/ 1192 h 1192"/>
                <a:gd name="T70" fmla="*/ 703 w 1265"/>
                <a:gd name="T71" fmla="*/ 1135 h 1192"/>
                <a:gd name="T72" fmla="*/ 686 w 1265"/>
                <a:gd name="T73" fmla="*/ 1088 h 1192"/>
                <a:gd name="T74" fmla="*/ 669 w 1265"/>
                <a:gd name="T75" fmla="*/ 1066 h 1192"/>
                <a:gd name="T76" fmla="*/ 662 w 1265"/>
                <a:gd name="T77" fmla="*/ 1004 h 1192"/>
                <a:gd name="T78" fmla="*/ 633 w 1265"/>
                <a:gd name="T79" fmla="*/ 981 h 1192"/>
                <a:gd name="T80" fmla="*/ 544 w 1265"/>
                <a:gd name="T81" fmla="*/ 815 h 1192"/>
                <a:gd name="T82" fmla="*/ 503 w 1265"/>
                <a:gd name="T83" fmla="*/ 784 h 1192"/>
                <a:gd name="T84" fmla="*/ 491 w 1265"/>
                <a:gd name="T85" fmla="*/ 757 h 1192"/>
                <a:gd name="T86" fmla="*/ 363 w 1265"/>
                <a:gd name="T87" fmla="*/ 751 h 1192"/>
                <a:gd name="T88" fmla="*/ 296 w 1265"/>
                <a:gd name="T89" fmla="*/ 830 h 1192"/>
                <a:gd name="T90" fmla="*/ 179 w 1265"/>
                <a:gd name="T91" fmla="*/ 748 h 1192"/>
                <a:gd name="T92" fmla="*/ 146 w 1265"/>
                <a:gd name="T93" fmla="*/ 635 h 1192"/>
                <a:gd name="T94" fmla="*/ 36 w 1265"/>
                <a:gd name="T95" fmla="*/ 527 h 1192"/>
                <a:gd name="T96" fmla="*/ 22 w 1265"/>
                <a:gd name="T97" fmla="*/ 494 h 1192"/>
                <a:gd name="T98" fmla="*/ 8 w 1265"/>
                <a:gd name="T99" fmla="*/ 490 h 1192"/>
                <a:gd name="T100" fmla="*/ 0 w 1265"/>
                <a:gd name="T101" fmla="*/ 466 h 1192"/>
                <a:gd name="T102" fmla="*/ 0 w 1265"/>
                <a:gd name="T103" fmla="*/ 466 h 11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5"/>
                <a:gd name="T157" fmla="*/ 0 h 1192"/>
                <a:gd name="T158" fmla="*/ 1265 w 1265"/>
                <a:gd name="T159" fmla="*/ 1192 h 11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5" h="1192">
                  <a:moveTo>
                    <a:pt x="0" y="466"/>
                  </a:moveTo>
                  <a:lnTo>
                    <a:pt x="344" y="498"/>
                  </a:lnTo>
                  <a:lnTo>
                    <a:pt x="392" y="0"/>
                  </a:lnTo>
                  <a:lnTo>
                    <a:pt x="666" y="16"/>
                  </a:lnTo>
                  <a:lnTo>
                    <a:pt x="656" y="230"/>
                  </a:lnTo>
                  <a:lnTo>
                    <a:pt x="683" y="252"/>
                  </a:lnTo>
                  <a:lnTo>
                    <a:pt x="708" y="252"/>
                  </a:lnTo>
                  <a:lnTo>
                    <a:pt x="729" y="273"/>
                  </a:lnTo>
                  <a:lnTo>
                    <a:pt x="769" y="282"/>
                  </a:lnTo>
                  <a:lnTo>
                    <a:pt x="851" y="318"/>
                  </a:lnTo>
                  <a:lnTo>
                    <a:pt x="867" y="302"/>
                  </a:lnTo>
                  <a:lnTo>
                    <a:pt x="921" y="332"/>
                  </a:lnTo>
                  <a:lnTo>
                    <a:pt x="991" y="332"/>
                  </a:lnTo>
                  <a:lnTo>
                    <a:pt x="1040" y="318"/>
                  </a:lnTo>
                  <a:lnTo>
                    <a:pt x="1106" y="306"/>
                  </a:lnTo>
                  <a:lnTo>
                    <a:pt x="1169" y="339"/>
                  </a:lnTo>
                  <a:lnTo>
                    <a:pt x="1179" y="350"/>
                  </a:lnTo>
                  <a:lnTo>
                    <a:pt x="1210" y="350"/>
                  </a:lnTo>
                  <a:lnTo>
                    <a:pt x="1218" y="526"/>
                  </a:lnTo>
                  <a:lnTo>
                    <a:pt x="1265" y="612"/>
                  </a:lnTo>
                  <a:lnTo>
                    <a:pt x="1248" y="680"/>
                  </a:lnTo>
                  <a:lnTo>
                    <a:pt x="1251" y="737"/>
                  </a:lnTo>
                  <a:lnTo>
                    <a:pt x="1229" y="765"/>
                  </a:lnTo>
                  <a:lnTo>
                    <a:pt x="1238" y="775"/>
                  </a:lnTo>
                  <a:lnTo>
                    <a:pt x="1187" y="790"/>
                  </a:lnTo>
                  <a:lnTo>
                    <a:pt x="1146" y="795"/>
                  </a:lnTo>
                  <a:lnTo>
                    <a:pt x="1153" y="764"/>
                  </a:lnTo>
                  <a:lnTo>
                    <a:pt x="1130" y="781"/>
                  </a:lnTo>
                  <a:lnTo>
                    <a:pt x="1131" y="817"/>
                  </a:lnTo>
                  <a:lnTo>
                    <a:pt x="1105" y="853"/>
                  </a:lnTo>
                  <a:lnTo>
                    <a:pt x="955" y="929"/>
                  </a:lnTo>
                  <a:lnTo>
                    <a:pt x="906" y="978"/>
                  </a:lnTo>
                  <a:lnTo>
                    <a:pt x="864" y="1081"/>
                  </a:lnTo>
                  <a:lnTo>
                    <a:pt x="900" y="1192"/>
                  </a:lnTo>
                  <a:lnTo>
                    <a:pt x="864" y="1192"/>
                  </a:lnTo>
                  <a:lnTo>
                    <a:pt x="703" y="1135"/>
                  </a:lnTo>
                  <a:lnTo>
                    <a:pt x="686" y="1088"/>
                  </a:lnTo>
                  <a:lnTo>
                    <a:pt x="669" y="1066"/>
                  </a:lnTo>
                  <a:lnTo>
                    <a:pt x="662" y="1004"/>
                  </a:lnTo>
                  <a:lnTo>
                    <a:pt x="633" y="981"/>
                  </a:lnTo>
                  <a:lnTo>
                    <a:pt x="544" y="815"/>
                  </a:lnTo>
                  <a:lnTo>
                    <a:pt x="503" y="784"/>
                  </a:lnTo>
                  <a:lnTo>
                    <a:pt x="491" y="757"/>
                  </a:lnTo>
                  <a:lnTo>
                    <a:pt x="363" y="751"/>
                  </a:lnTo>
                  <a:lnTo>
                    <a:pt x="296" y="830"/>
                  </a:lnTo>
                  <a:lnTo>
                    <a:pt x="179" y="748"/>
                  </a:lnTo>
                  <a:lnTo>
                    <a:pt x="146" y="635"/>
                  </a:lnTo>
                  <a:lnTo>
                    <a:pt x="36" y="527"/>
                  </a:lnTo>
                  <a:lnTo>
                    <a:pt x="22" y="494"/>
                  </a:lnTo>
                  <a:lnTo>
                    <a:pt x="8" y="490"/>
                  </a:lnTo>
                  <a:lnTo>
                    <a:pt x="0" y="46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7" name="Freeform 30"/>
            <p:cNvSpPr>
              <a:spLocks/>
            </p:cNvSpPr>
            <p:nvPr/>
          </p:nvSpPr>
          <p:spPr bwMode="auto">
            <a:xfrm>
              <a:off x="2420" y="980"/>
              <a:ext cx="595" cy="365"/>
            </a:xfrm>
            <a:custGeom>
              <a:avLst/>
              <a:gdLst>
                <a:gd name="T0" fmla="*/ 31 w 595"/>
                <a:gd name="T1" fmla="*/ 0 h 365"/>
                <a:gd name="T2" fmla="*/ 549 w 595"/>
                <a:gd name="T3" fmla="*/ 27 h 365"/>
                <a:gd name="T4" fmla="*/ 552 w 595"/>
                <a:gd name="T5" fmla="*/ 118 h 365"/>
                <a:gd name="T6" fmla="*/ 576 w 595"/>
                <a:gd name="T7" fmla="*/ 192 h 365"/>
                <a:gd name="T8" fmla="*/ 579 w 595"/>
                <a:gd name="T9" fmla="*/ 288 h 365"/>
                <a:gd name="T10" fmla="*/ 595 w 595"/>
                <a:gd name="T11" fmla="*/ 365 h 365"/>
                <a:gd name="T12" fmla="*/ 282 w 595"/>
                <a:gd name="T13" fmla="*/ 356 h 365"/>
                <a:gd name="T14" fmla="*/ 0 w 595"/>
                <a:gd name="T15" fmla="*/ 335 h 365"/>
                <a:gd name="T16" fmla="*/ 31 w 595"/>
                <a:gd name="T17" fmla="*/ 0 h 365"/>
                <a:gd name="T18" fmla="*/ 31 w 595"/>
                <a:gd name="T19" fmla="*/ 0 h 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5"/>
                <a:gd name="T31" fmla="*/ 0 h 365"/>
                <a:gd name="T32" fmla="*/ 595 w 595"/>
                <a:gd name="T33" fmla="*/ 365 h 3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5" h="365">
                  <a:moveTo>
                    <a:pt x="31" y="0"/>
                  </a:moveTo>
                  <a:lnTo>
                    <a:pt x="549" y="27"/>
                  </a:lnTo>
                  <a:lnTo>
                    <a:pt x="552" y="118"/>
                  </a:lnTo>
                  <a:lnTo>
                    <a:pt x="576" y="192"/>
                  </a:lnTo>
                  <a:lnTo>
                    <a:pt x="579" y="288"/>
                  </a:lnTo>
                  <a:lnTo>
                    <a:pt x="595" y="365"/>
                  </a:lnTo>
                  <a:lnTo>
                    <a:pt x="282" y="356"/>
                  </a:lnTo>
                  <a:lnTo>
                    <a:pt x="0" y="335"/>
                  </a:lnTo>
                  <a:lnTo>
                    <a:pt x="31"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8" name="Freeform 31"/>
            <p:cNvSpPr>
              <a:spLocks/>
            </p:cNvSpPr>
            <p:nvPr/>
          </p:nvSpPr>
          <p:spPr bwMode="auto">
            <a:xfrm>
              <a:off x="2388" y="1315"/>
              <a:ext cx="636" cy="416"/>
            </a:xfrm>
            <a:custGeom>
              <a:avLst/>
              <a:gdLst>
                <a:gd name="T0" fmla="*/ 32 w 636"/>
                <a:gd name="T1" fmla="*/ 0 h 416"/>
                <a:gd name="T2" fmla="*/ 314 w 636"/>
                <a:gd name="T3" fmla="*/ 21 h 416"/>
                <a:gd name="T4" fmla="*/ 627 w 636"/>
                <a:gd name="T5" fmla="*/ 30 h 416"/>
                <a:gd name="T6" fmla="*/ 605 w 636"/>
                <a:gd name="T7" fmla="*/ 69 h 416"/>
                <a:gd name="T8" fmla="*/ 636 w 636"/>
                <a:gd name="T9" fmla="*/ 98 h 416"/>
                <a:gd name="T10" fmla="*/ 635 w 636"/>
                <a:gd name="T11" fmla="*/ 302 h 416"/>
                <a:gd name="T12" fmla="*/ 622 w 636"/>
                <a:gd name="T13" fmla="*/ 301 h 416"/>
                <a:gd name="T14" fmla="*/ 622 w 636"/>
                <a:gd name="T15" fmla="*/ 328 h 416"/>
                <a:gd name="T16" fmla="*/ 633 w 636"/>
                <a:gd name="T17" fmla="*/ 346 h 416"/>
                <a:gd name="T18" fmla="*/ 627 w 636"/>
                <a:gd name="T19" fmla="*/ 367 h 416"/>
                <a:gd name="T20" fmla="*/ 633 w 636"/>
                <a:gd name="T21" fmla="*/ 416 h 416"/>
                <a:gd name="T22" fmla="*/ 619 w 636"/>
                <a:gd name="T23" fmla="*/ 409 h 416"/>
                <a:gd name="T24" fmla="*/ 602 w 636"/>
                <a:gd name="T25" fmla="*/ 392 h 416"/>
                <a:gd name="T26" fmla="*/ 547 w 636"/>
                <a:gd name="T27" fmla="*/ 373 h 416"/>
                <a:gd name="T28" fmla="*/ 491 w 636"/>
                <a:gd name="T29" fmla="*/ 376 h 416"/>
                <a:gd name="T30" fmla="*/ 460 w 636"/>
                <a:gd name="T31" fmla="*/ 353 h 416"/>
                <a:gd name="T32" fmla="*/ 0 w 636"/>
                <a:gd name="T33" fmla="*/ 326 h 416"/>
                <a:gd name="T34" fmla="*/ 32 w 636"/>
                <a:gd name="T35" fmla="*/ 0 h 416"/>
                <a:gd name="T36" fmla="*/ 32 w 636"/>
                <a:gd name="T37" fmla="*/ 0 h 4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6"/>
                <a:gd name="T58" fmla="*/ 0 h 416"/>
                <a:gd name="T59" fmla="*/ 636 w 636"/>
                <a:gd name="T60" fmla="*/ 416 h 4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6" h="416">
                  <a:moveTo>
                    <a:pt x="32" y="0"/>
                  </a:moveTo>
                  <a:lnTo>
                    <a:pt x="314" y="21"/>
                  </a:lnTo>
                  <a:lnTo>
                    <a:pt x="627" y="30"/>
                  </a:lnTo>
                  <a:lnTo>
                    <a:pt x="605" y="69"/>
                  </a:lnTo>
                  <a:lnTo>
                    <a:pt x="636" y="98"/>
                  </a:lnTo>
                  <a:lnTo>
                    <a:pt x="635" y="302"/>
                  </a:lnTo>
                  <a:lnTo>
                    <a:pt x="622" y="301"/>
                  </a:lnTo>
                  <a:lnTo>
                    <a:pt x="622" y="328"/>
                  </a:lnTo>
                  <a:lnTo>
                    <a:pt x="633" y="346"/>
                  </a:lnTo>
                  <a:lnTo>
                    <a:pt x="627" y="367"/>
                  </a:lnTo>
                  <a:lnTo>
                    <a:pt x="633" y="416"/>
                  </a:lnTo>
                  <a:lnTo>
                    <a:pt x="619" y="409"/>
                  </a:lnTo>
                  <a:lnTo>
                    <a:pt x="602" y="392"/>
                  </a:lnTo>
                  <a:lnTo>
                    <a:pt x="547" y="373"/>
                  </a:lnTo>
                  <a:lnTo>
                    <a:pt x="491" y="376"/>
                  </a:lnTo>
                  <a:lnTo>
                    <a:pt x="460" y="353"/>
                  </a:lnTo>
                  <a:lnTo>
                    <a:pt x="0" y="326"/>
                  </a:lnTo>
                  <a:lnTo>
                    <a:pt x="32"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09" name="Freeform 32"/>
            <p:cNvSpPr>
              <a:spLocks/>
            </p:cNvSpPr>
            <p:nvPr/>
          </p:nvSpPr>
          <p:spPr bwMode="auto">
            <a:xfrm>
              <a:off x="2368" y="1641"/>
              <a:ext cx="746" cy="363"/>
            </a:xfrm>
            <a:custGeom>
              <a:avLst/>
              <a:gdLst>
                <a:gd name="T0" fmla="*/ 20 w 746"/>
                <a:gd name="T1" fmla="*/ 0 h 363"/>
                <a:gd name="T2" fmla="*/ 480 w 746"/>
                <a:gd name="T3" fmla="*/ 27 h 363"/>
                <a:gd name="T4" fmla="*/ 511 w 746"/>
                <a:gd name="T5" fmla="*/ 50 h 363"/>
                <a:gd name="T6" fmla="*/ 567 w 746"/>
                <a:gd name="T7" fmla="*/ 47 h 363"/>
                <a:gd name="T8" fmla="*/ 622 w 746"/>
                <a:gd name="T9" fmla="*/ 66 h 363"/>
                <a:gd name="T10" fmla="*/ 639 w 746"/>
                <a:gd name="T11" fmla="*/ 83 h 363"/>
                <a:gd name="T12" fmla="*/ 653 w 746"/>
                <a:gd name="T13" fmla="*/ 90 h 363"/>
                <a:gd name="T14" fmla="*/ 678 w 746"/>
                <a:gd name="T15" fmla="*/ 159 h 363"/>
                <a:gd name="T16" fmla="*/ 678 w 746"/>
                <a:gd name="T17" fmla="*/ 179 h 363"/>
                <a:gd name="T18" fmla="*/ 696 w 746"/>
                <a:gd name="T19" fmla="*/ 212 h 363"/>
                <a:gd name="T20" fmla="*/ 703 w 746"/>
                <a:gd name="T21" fmla="*/ 264 h 363"/>
                <a:gd name="T22" fmla="*/ 699 w 746"/>
                <a:gd name="T23" fmla="*/ 280 h 363"/>
                <a:gd name="T24" fmla="*/ 710 w 746"/>
                <a:gd name="T25" fmla="*/ 297 h 363"/>
                <a:gd name="T26" fmla="*/ 746 w 746"/>
                <a:gd name="T27" fmla="*/ 363 h 363"/>
                <a:gd name="T28" fmla="*/ 414 w 746"/>
                <a:gd name="T29" fmla="*/ 360 h 363"/>
                <a:gd name="T30" fmla="*/ 162 w 746"/>
                <a:gd name="T31" fmla="*/ 345 h 363"/>
                <a:gd name="T32" fmla="*/ 170 w 746"/>
                <a:gd name="T33" fmla="*/ 236 h 363"/>
                <a:gd name="T34" fmla="*/ 0 w 746"/>
                <a:gd name="T35" fmla="*/ 220 h 363"/>
                <a:gd name="T36" fmla="*/ 20 w 746"/>
                <a:gd name="T37" fmla="*/ 0 h 363"/>
                <a:gd name="T38" fmla="*/ 20 w 746"/>
                <a:gd name="T39" fmla="*/ 0 h 3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6"/>
                <a:gd name="T61" fmla="*/ 0 h 363"/>
                <a:gd name="T62" fmla="*/ 746 w 746"/>
                <a:gd name="T63" fmla="*/ 363 h 3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6" h="363">
                  <a:moveTo>
                    <a:pt x="20" y="0"/>
                  </a:moveTo>
                  <a:lnTo>
                    <a:pt x="480" y="27"/>
                  </a:lnTo>
                  <a:lnTo>
                    <a:pt x="511" y="50"/>
                  </a:lnTo>
                  <a:lnTo>
                    <a:pt x="567" y="47"/>
                  </a:lnTo>
                  <a:lnTo>
                    <a:pt x="622" y="66"/>
                  </a:lnTo>
                  <a:lnTo>
                    <a:pt x="639" y="83"/>
                  </a:lnTo>
                  <a:lnTo>
                    <a:pt x="653" y="90"/>
                  </a:lnTo>
                  <a:lnTo>
                    <a:pt x="678" y="159"/>
                  </a:lnTo>
                  <a:lnTo>
                    <a:pt x="678" y="179"/>
                  </a:lnTo>
                  <a:lnTo>
                    <a:pt x="696" y="212"/>
                  </a:lnTo>
                  <a:lnTo>
                    <a:pt x="703" y="264"/>
                  </a:lnTo>
                  <a:lnTo>
                    <a:pt x="699" y="280"/>
                  </a:lnTo>
                  <a:lnTo>
                    <a:pt x="710" y="297"/>
                  </a:lnTo>
                  <a:lnTo>
                    <a:pt x="746" y="363"/>
                  </a:lnTo>
                  <a:lnTo>
                    <a:pt x="414" y="360"/>
                  </a:lnTo>
                  <a:lnTo>
                    <a:pt x="162" y="345"/>
                  </a:lnTo>
                  <a:lnTo>
                    <a:pt x="170" y="236"/>
                  </a:lnTo>
                  <a:lnTo>
                    <a:pt x="0" y="220"/>
                  </a:lnTo>
                  <a:lnTo>
                    <a:pt x="20"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0" name="Freeform 33"/>
            <p:cNvSpPr>
              <a:spLocks/>
            </p:cNvSpPr>
            <p:nvPr/>
          </p:nvSpPr>
          <p:spPr bwMode="auto">
            <a:xfrm>
              <a:off x="2508" y="1986"/>
              <a:ext cx="672" cy="354"/>
            </a:xfrm>
            <a:custGeom>
              <a:avLst/>
              <a:gdLst>
                <a:gd name="T0" fmla="*/ 22 w 672"/>
                <a:gd name="T1" fmla="*/ 0 h 354"/>
                <a:gd name="T2" fmla="*/ 274 w 672"/>
                <a:gd name="T3" fmla="*/ 15 h 354"/>
                <a:gd name="T4" fmla="*/ 606 w 672"/>
                <a:gd name="T5" fmla="*/ 18 h 354"/>
                <a:gd name="T6" fmla="*/ 623 w 672"/>
                <a:gd name="T7" fmla="*/ 34 h 354"/>
                <a:gd name="T8" fmla="*/ 634 w 672"/>
                <a:gd name="T9" fmla="*/ 31 h 354"/>
                <a:gd name="T10" fmla="*/ 647 w 672"/>
                <a:gd name="T11" fmla="*/ 48 h 354"/>
                <a:gd name="T12" fmla="*/ 636 w 672"/>
                <a:gd name="T13" fmla="*/ 48 h 354"/>
                <a:gd name="T14" fmla="*/ 625 w 672"/>
                <a:gd name="T15" fmla="*/ 70 h 354"/>
                <a:gd name="T16" fmla="*/ 652 w 672"/>
                <a:gd name="T17" fmla="*/ 108 h 354"/>
                <a:gd name="T18" fmla="*/ 672 w 672"/>
                <a:gd name="T19" fmla="*/ 114 h 354"/>
                <a:gd name="T20" fmla="*/ 669 w 672"/>
                <a:gd name="T21" fmla="*/ 352 h 354"/>
                <a:gd name="T22" fmla="*/ 384 w 672"/>
                <a:gd name="T23" fmla="*/ 354 h 354"/>
                <a:gd name="T24" fmla="*/ 0 w 672"/>
                <a:gd name="T25" fmla="*/ 336 h 354"/>
                <a:gd name="T26" fmla="*/ 22 w 672"/>
                <a:gd name="T27" fmla="*/ 0 h 354"/>
                <a:gd name="T28" fmla="*/ 22 w 672"/>
                <a:gd name="T29" fmla="*/ 0 h 3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354"/>
                <a:gd name="T47" fmla="*/ 672 w 672"/>
                <a:gd name="T48" fmla="*/ 354 h 3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354">
                  <a:moveTo>
                    <a:pt x="22" y="0"/>
                  </a:moveTo>
                  <a:lnTo>
                    <a:pt x="274" y="15"/>
                  </a:lnTo>
                  <a:lnTo>
                    <a:pt x="606" y="18"/>
                  </a:lnTo>
                  <a:lnTo>
                    <a:pt x="623" y="34"/>
                  </a:lnTo>
                  <a:lnTo>
                    <a:pt x="634" y="31"/>
                  </a:lnTo>
                  <a:lnTo>
                    <a:pt x="647" y="48"/>
                  </a:lnTo>
                  <a:lnTo>
                    <a:pt x="636" y="48"/>
                  </a:lnTo>
                  <a:lnTo>
                    <a:pt x="625" y="70"/>
                  </a:lnTo>
                  <a:lnTo>
                    <a:pt x="652" y="108"/>
                  </a:lnTo>
                  <a:lnTo>
                    <a:pt x="672" y="114"/>
                  </a:lnTo>
                  <a:lnTo>
                    <a:pt x="669" y="352"/>
                  </a:lnTo>
                  <a:lnTo>
                    <a:pt x="384" y="354"/>
                  </a:lnTo>
                  <a:lnTo>
                    <a:pt x="0" y="336"/>
                  </a:lnTo>
                  <a:lnTo>
                    <a:pt x="22"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1" name="Freeform 34"/>
            <p:cNvSpPr>
              <a:spLocks/>
            </p:cNvSpPr>
            <p:nvPr/>
          </p:nvSpPr>
          <p:spPr bwMode="auto">
            <a:xfrm>
              <a:off x="2417" y="2316"/>
              <a:ext cx="780" cy="397"/>
            </a:xfrm>
            <a:custGeom>
              <a:avLst/>
              <a:gdLst>
                <a:gd name="T0" fmla="*/ 4 w 780"/>
                <a:gd name="T1" fmla="*/ 0 h 397"/>
                <a:gd name="T2" fmla="*/ 91 w 780"/>
                <a:gd name="T3" fmla="*/ 6 h 397"/>
                <a:gd name="T4" fmla="*/ 475 w 780"/>
                <a:gd name="T5" fmla="*/ 24 h 397"/>
                <a:gd name="T6" fmla="*/ 760 w 780"/>
                <a:gd name="T7" fmla="*/ 22 h 397"/>
                <a:gd name="T8" fmla="*/ 763 w 780"/>
                <a:gd name="T9" fmla="*/ 80 h 397"/>
                <a:gd name="T10" fmla="*/ 780 w 780"/>
                <a:gd name="T11" fmla="*/ 203 h 397"/>
                <a:gd name="T12" fmla="*/ 777 w 780"/>
                <a:gd name="T13" fmla="*/ 397 h 397"/>
                <a:gd name="T14" fmla="*/ 714 w 780"/>
                <a:gd name="T15" fmla="*/ 364 h 397"/>
                <a:gd name="T16" fmla="*/ 648 w 780"/>
                <a:gd name="T17" fmla="*/ 376 h 397"/>
                <a:gd name="T18" fmla="*/ 599 w 780"/>
                <a:gd name="T19" fmla="*/ 390 h 397"/>
                <a:gd name="T20" fmla="*/ 529 w 780"/>
                <a:gd name="T21" fmla="*/ 390 h 397"/>
                <a:gd name="T22" fmla="*/ 475 w 780"/>
                <a:gd name="T23" fmla="*/ 360 h 397"/>
                <a:gd name="T24" fmla="*/ 459 w 780"/>
                <a:gd name="T25" fmla="*/ 376 h 397"/>
                <a:gd name="T26" fmla="*/ 377 w 780"/>
                <a:gd name="T27" fmla="*/ 340 h 397"/>
                <a:gd name="T28" fmla="*/ 337 w 780"/>
                <a:gd name="T29" fmla="*/ 331 h 397"/>
                <a:gd name="T30" fmla="*/ 316 w 780"/>
                <a:gd name="T31" fmla="*/ 310 h 397"/>
                <a:gd name="T32" fmla="*/ 291 w 780"/>
                <a:gd name="T33" fmla="*/ 310 h 397"/>
                <a:gd name="T34" fmla="*/ 264 w 780"/>
                <a:gd name="T35" fmla="*/ 288 h 397"/>
                <a:gd name="T36" fmla="*/ 274 w 780"/>
                <a:gd name="T37" fmla="*/ 74 h 397"/>
                <a:gd name="T38" fmla="*/ 0 w 780"/>
                <a:gd name="T39" fmla="*/ 58 h 397"/>
                <a:gd name="T40" fmla="*/ 4 w 780"/>
                <a:gd name="T41" fmla="*/ 0 h 397"/>
                <a:gd name="T42" fmla="*/ 4 w 780"/>
                <a:gd name="T43" fmla="*/ 0 h 3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397"/>
                <a:gd name="T68" fmla="*/ 780 w 780"/>
                <a:gd name="T69" fmla="*/ 397 h 3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397">
                  <a:moveTo>
                    <a:pt x="4" y="0"/>
                  </a:moveTo>
                  <a:lnTo>
                    <a:pt x="91" y="6"/>
                  </a:lnTo>
                  <a:lnTo>
                    <a:pt x="475" y="24"/>
                  </a:lnTo>
                  <a:lnTo>
                    <a:pt x="760" y="22"/>
                  </a:lnTo>
                  <a:lnTo>
                    <a:pt x="763" y="80"/>
                  </a:lnTo>
                  <a:lnTo>
                    <a:pt x="780" y="203"/>
                  </a:lnTo>
                  <a:lnTo>
                    <a:pt x="777" y="397"/>
                  </a:lnTo>
                  <a:lnTo>
                    <a:pt x="714" y="364"/>
                  </a:lnTo>
                  <a:lnTo>
                    <a:pt x="648" y="376"/>
                  </a:lnTo>
                  <a:lnTo>
                    <a:pt x="599" y="390"/>
                  </a:lnTo>
                  <a:lnTo>
                    <a:pt x="529" y="390"/>
                  </a:lnTo>
                  <a:lnTo>
                    <a:pt x="475" y="360"/>
                  </a:lnTo>
                  <a:lnTo>
                    <a:pt x="459" y="376"/>
                  </a:lnTo>
                  <a:lnTo>
                    <a:pt x="377" y="340"/>
                  </a:lnTo>
                  <a:lnTo>
                    <a:pt x="337" y="331"/>
                  </a:lnTo>
                  <a:lnTo>
                    <a:pt x="316" y="310"/>
                  </a:lnTo>
                  <a:lnTo>
                    <a:pt x="291" y="310"/>
                  </a:lnTo>
                  <a:lnTo>
                    <a:pt x="264" y="288"/>
                  </a:lnTo>
                  <a:lnTo>
                    <a:pt x="274" y="74"/>
                  </a:lnTo>
                  <a:lnTo>
                    <a:pt x="0" y="58"/>
                  </a:lnTo>
                  <a:lnTo>
                    <a:pt x="4" y="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2" name="Freeform 35"/>
            <p:cNvSpPr>
              <a:spLocks/>
            </p:cNvSpPr>
            <p:nvPr/>
          </p:nvSpPr>
          <p:spPr bwMode="auto">
            <a:xfrm>
              <a:off x="2969" y="977"/>
              <a:ext cx="589" cy="640"/>
            </a:xfrm>
            <a:custGeom>
              <a:avLst/>
              <a:gdLst>
                <a:gd name="T0" fmla="*/ 3 w 589"/>
                <a:gd name="T1" fmla="*/ 121 h 640"/>
                <a:gd name="T2" fmla="*/ 27 w 589"/>
                <a:gd name="T3" fmla="*/ 195 h 640"/>
                <a:gd name="T4" fmla="*/ 30 w 589"/>
                <a:gd name="T5" fmla="*/ 291 h 640"/>
                <a:gd name="T6" fmla="*/ 46 w 589"/>
                <a:gd name="T7" fmla="*/ 368 h 640"/>
                <a:gd name="T8" fmla="*/ 24 w 589"/>
                <a:gd name="T9" fmla="*/ 407 h 640"/>
                <a:gd name="T10" fmla="*/ 55 w 589"/>
                <a:gd name="T11" fmla="*/ 436 h 640"/>
                <a:gd name="T12" fmla="*/ 54 w 589"/>
                <a:gd name="T13" fmla="*/ 640 h 640"/>
                <a:gd name="T14" fmla="*/ 483 w 589"/>
                <a:gd name="T15" fmla="*/ 631 h 640"/>
                <a:gd name="T16" fmla="*/ 475 w 589"/>
                <a:gd name="T17" fmla="*/ 592 h 640"/>
                <a:gd name="T18" fmla="*/ 430 w 589"/>
                <a:gd name="T19" fmla="*/ 557 h 640"/>
                <a:gd name="T20" fmla="*/ 406 w 589"/>
                <a:gd name="T21" fmla="*/ 532 h 640"/>
                <a:gd name="T22" fmla="*/ 348 w 589"/>
                <a:gd name="T23" fmla="*/ 496 h 640"/>
                <a:gd name="T24" fmla="*/ 350 w 589"/>
                <a:gd name="T25" fmla="*/ 436 h 640"/>
                <a:gd name="T26" fmla="*/ 337 w 589"/>
                <a:gd name="T27" fmla="*/ 398 h 640"/>
                <a:gd name="T28" fmla="*/ 386 w 589"/>
                <a:gd name="T29" fmla="*/ 341 h 640"/>
                <a:gd name="T30" fmla="*/ 383 w 589"/>
                <a:gd name="T31" fmla="*/ 285 h 640"/>
                <a:gd name="T32" fmla="*/ 461 w 589"/>
                <a:gd name="T33" fmla="*/ 226 h 640"/>
                <a:gd name="T34" fmla="*/ 480 w 589"/>
                <a:gd name="T35" fmla="*/ 193 h 640"/>
                <a:gd name="T36" fmla="*/ 589 w 589"/>
                <a:gd name="T37" fmla="*/ 137 h 640"/>
                <a:gd name="T38" fmla="*/ 540 w 589"/>
                <a:gd name="T39" fmla="*/ 116 h 640"/>
                <a:gd name="T40" fmla="*/ 498 w 589"/>
                <a:gd name="T41" fmla="*/ 119 h 640"/>
                <a:gd name="T42" fmla="*/ 488 w 589"/>
                <a:gd name="T43" fmla="*/ 104 h 640"/>
                <a:gd name="T44" fmla="*/ 409 w 589"/>
                <a:gd name="T45" fmla="*/ 102 h 640"/>
                <a:gd name="T46" fmla="*/ 357 w 589"/>
                <a:gd name="T47" fmla="*/ 88 h 640"/>
                <a:gd name="T48" fmla="*/ 249 w 589"/>
                <a:gd name="T49" fmla="*/ 77 h 640"/>
                <a:gd name="T50" fmla="*/ 233 w 589"/>
                <a:gd name="T51" fmla="*/ 58 h 640"/>
                <a:gd name="T52" fmla="*/ 189 w 589"/>
                <a:gd name="T53" fmla="*/ 39 h 640"/>
                <a:gd name="T54" fmla="*/ 181 w 589"/>
                <a:gd name="T55" fmla="*/ 0 h 640"/>
                <a:gd name="T56" fmla="*/ 153 w 589"/>
                <a:gd name="T57" fmla="*/ 0 h 640"/>
                <a:gd name="T58" fmla="*/ 153 w 589"/>
                <a:gd name="T59" fmla="*/ 30 h 640"/>
                <a:gd name="T60" fmla="*/ 0 w 589"/>
                <a:gd name="T61" fmla="*/ 30 h 640"/>
                <a:gd name="T62" fmla="*/ 3 w 589"/>
                <a:gd name="T63" fmla="*/ 121 h 640"/>
                <a:gd name="T64" fmla="*/ 3 w 589"/>
                <a:gd name="T65" fmla="*/ 121 h 6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9"/>
                <a:gd name="T100" fmla="*/ 0 h 640"/>
                <a:gd name="T101" fmla="*/ 589 w 589"/>
                <a:gd name="T102" fmla="*/ 640 h 6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9" h="640">
                  <a:moveTo>
                    <a:pt x="3" y="121"/>
                  </a:moveTo>
                  <a:lnTo>
                    <a:pt x="27" y="195"/>
                  </a:lnTo>
                  <a:lnTo>
                    <a:pt x="30" y="291"/>
                  </a:lnTo>
                  <a:lnTo>
                    <a:pt x="46" y="368"/>
                  </a:lnTo>
                  <a:lnTo>
                    <a:pt x="24" y="407"/>
                  </a:lnTo>
                  <a:lnTo>
                    <a:pt x="55" y="436"/>
                  </a:lnTo>
                  <a:lnTo>
                    <a:pt x="54" y="640"/>
                  </a:lnTo>
                  <a:lnTo>
                    <a:pt x="483" y="631"/>
                  </a:lnTo>
                  <a:lnTo>
                    <a:pt x="475" y="592"/>
                  </a:lnTo>
                  <a:lnTo>
                    <a:pt x="430" y="557"/>
                  </a:lnTo>
                  <a:lnTo>
                    <a:pt x="406" y="532"/>
                  </a:lnTo>
                  <a:lnTo>
                    <a:pt x="348" y="496"/>
                  </a:lnTo>
                  <a:lnTo>
                    <a:pt x="350" y="436"/>
                  </a:lnTo>
                  <a:lnTo>
                    <a:pt x="337" y="398"/>
                  </a:lnTo>
                  <a:lnTo>
                    <a:pt x="386" y="341"/>
                  </a:lnTo>
                  <a:lnTo>
                    <a:pt x="383" y="285"/>
                  </a:lnTo>
                  <a:lnTo>
                    <a:pt x="461" y="226"/>
                  </a:lnTo>
                  <a:lnTo>
                    <a:pt x="480" y="193"/>
                  </a:lnTo>
                  <a:lnTo>
                    <a:pt x="589" y="137"/>
                  </a:lnTo>
                  <a:lnTo>
                    <a:pt x="540" y="116"/>
                  </a:lnTo>
                  <a:lnTo>
                    <a:pt x="498" y="119"/>
                  </a:lnTo>
                  <a:lnTo>
                    <a:pt x="488" y="104"/>
                  </a:lnTo>
                  <a:lnTo>
                    <a:pt x="409" y="102"/>
                  </a:lnTo>
                  <a:lnTo>
                    <a:pt x="357" y="88"/>
                  </a:lnTo>
                  <a:lnTo>
                    <a:pt x="249" y="77"/>
                  </a:lnTo>
                  <a:lnTo>
                    <a:pt x="233" y="58"/>
                  </a:lnTo>
                  <a:lnTo>
                    <a:pt x="189" y="39"/>
                  </a:lnTo>
                  <a:lnTo>
                    <a:pt x="181" y="0"/>
                  </a:lnTo>
                  <a:lnTo>
                    <a:pt x="153" y="0"/>
                  </a:lnTo>
                  <a:lnTo>
                    <a:pt x="153" y="30"/>
                  </a:lnTo>
                  <a:lnTo>
                    <a:pt x="0" y="30"/>
                  </a:lnTo>
                  <a:lnTo>
                    <a:pt x="3" y="121"/>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3" name="Freeform 36"/>
            <p:cNvSpPr>
              <a:spLocks/>
            </p:cNvSpPr>
            <p:nvPr/>
          </p:nvSpPr>
          <p:spPr bwMode="auto">
            <a:xfrm>
              <a:off x="3010" y="1608"/>
              <a:ext cx="540" cy="349"/>
            </a:xfrm>
            <a:custGeom>
              <a:avLst/>
              <a:gdLst>
                <a:gd name="T0" fmla="*/ 0 w 540"/>
                <a:gd name="T1" fmla="*/ 35 h 349"/>
                <a:gd name="T2" fmla="*/ 11 w 540"/>
                <a:gd name="T3" fmla="*/ 53 h 349"/>
                <a:gd name="T4" fmla="*/ 5 w 540"/>
                <a:gd name="T5" fmla="*/ 74 h 349"/>
                <a:gd name="T6" fmla="*/ 11 w 540"/>
                <a:gd name="T7" fmla="*/ 123 h 349"/>
                <a:gd name="T8" fmla="*/ 36 w 540"/>
                <a:gd name="T9" fmla="*/ 192 h 349"/>
                <a:gd name="T10" fmla="*/ 36 w 540"/>
                <a:gd name="T11" fmla="*/ 212 h 349"/>
                <a:gd name="T12" fmla="*/ 54 w 540"/>
                <a:gd name="T13" fmla="*/ 245 h 349"/>
                <a:gd name="T14" fmla="*/ 61 w 540"/>
                <a:gd name="T15" fmla="*/ 297 h 349"/>
                <a:gd name="T16" fmla="*/ 57 w 540"/>
                <a:gd name="T17" fmla="*/ 313 h 349"/>
                <a:gd name="T18" fmla="*/ 68 w 540"/>
                <a:gd name="T19" fmla="*/ 330 h 349"/>
                <a:gd name="T20" fmla="*/ 417 w 540"/>
                <a:gd name="T21" fmla="*/ 323 h 349"/>
                <a:gd name="T22" fmla="*/ 442 w 540"/>
                <a:gd name="T23" fmla="*/ 349 h 349"/>
                <a:gd name="T24" fmla="*/ 479 w 540"/>
                <a:gd name="T25" fmla="*/ 271 h 349"/>
                <a:gd name="T26" fmla="*/ 468 w 540"/>
                <a:gd name="T27" fmla="*/ 241 h 349"/>
                <a:gd name="T28" fmla="*/ 527 w 540"/>
                <a:gd name="T29" fmla="*/ 193 h 349"/>
                <a:gd name="T30" fmla="*/ 540 w 540"/>
                <a:gd name="T31" fmla="*/ 159 h 349"/>
                <a:gd name="T32" fmla="*/ 496 w 540"/>
                <a:gd name="T33" fmla="*/ 109 h 349"/>
                <a:gd name="T34" fmla="*/ 450 w 540"/>
                <a:gd name="T35" fmla="*/ 57 h 349"/>
                <a:gd name="T36" fmla="*/ 442 w 540"/>
                <a:gd name="T37" fmla="*/ 0 h 349"/>
                <a:gd name="T38" fmla="*/ 13 w 540"/>
                <a:gd name="T39" fmla="*/ 9 h 349"/>
                <a:gd name="T40" fmla="*/ 0 w 540"/>
                <a:gd name="T41" fmla="*/ 8 h 349"/>
                <a:gd name="T42" fmla="*/ 0 w 540"/>
                <a:gd name="T43" fmla="*/ 35 h 349"/>
                <a:gd name="T44" fmla="*/ 0 w 540"/>
                <a:gd name="T45" fmla="*/ 35 h 3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0"/>
                <a:gd name="T70" fmla="*/ 0 h 349"/>
                <a:gd name="T71" fmla="*/ 540 w 540"/>
                <a:gd name="T72" fmla="*/ 349 h 3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0" h="349">
                  <a:moveTo>
                    <a:pt x="0" y="35"/>
                  </a:moveTo>
                  <a:lnTo>
                    <a:pt x="11" y="53"/>
                  </a:lnTo>
                  <a:lnTo>
                    <a:pt x="5" y="74"/>
                  </a:lnTo>
                  <a:lnTo>
                    <a:pt x="11" y="123"/>
                  </a:lnTo>
                  <a:lnTo>
                    <a:pt x="36" y="192"/>
                  </a:lnTo>
                  <a:lnTo>
                    <a:pt x="36" y="212"/>
                  </a:lnTo>
                  <a:lnTo>
                    <a:pt x="54" y="245"/>
                  </a:lnTo>
                  <a:lnTo>
                    <a:pt x="61" y="297"/>
                  </a:lnTo>
                  <a:lnTo>
                    <a:pt x="57" y="313"/>
                  </a:lnTo>
                  <a:lnTo>
                    <a:pt x="68" y="330"/>
                  </a:lnTo>
                  <a:lnTo>
                    <a:pt x="417" y="323"/>
                  </a:lnTo>
                  <a:lnTo>
                    <a:pt x="442" y="349"/>
                  </a:lnTo>
                  <a:lnTo>
                    <a:pt x="479" y="271"/>
                  </a:lnTo>
                  <a:lnTo>
                    <a:pt x="468" y="241"/>
                  </a:lnTo>
                  <a:lnTo>
                    <a:pt x="527" y="193"/>
                  </a:lnTo>
                  <a:lnTo>
                    <a:pt x="540" y="159"/>
                  </a:lnTo>
                  <a:lnTo>
                    <a:pt x="496" y="109"/>
                  </a:lnTo>
                  <a:lnTo>
                    <a:pt x="450" y="57"/>
                  </a:lnTo>
                  <a:lnTo>
                    <a:pt x="442" y="0"/>
                  </a:lnTo>
                  <a:lnTo>
                    <a:pt x="13" y="9"/>
                  </a:lnTo>
                  <a:lnTo>
                    <a:pt x="0" y="8"/>
                  </a:lnTo>
                  <a:lnTo>
                    <a:pt x="0" y="3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4" name="Freeform 37"/>
            <p:cNvSpPr>
              <a:spLocks/>
            </p:cNvSpPr>
            <p:nvPr/>
          </p:nvSpPr>
          <p:spPr bwMode="auto">
            <a:xfrm>
              <a:off x="3078" y="1931"/>
              <a:ext cx="601" cy="509"/>
            </a:xfrm>
            <a:custGeom>
              <a:avLst/>
              <a:gdLst>
                <a:gd name="T0" fmla="*/ 36 w 601"/>
                <a:gd name="T1" fmla="*/ 73 h 509"/>
                <a:gd name="T2" fmla="*/ 53 w 601"/>
                <a:gd name="T3" fmla="*/ 89 h 509"/>
                <a:gd name="T4" fmla="*/ 64 w 601"/>
                <a:gd name="T5" fmla="*/ 86 h 509"/>
                <a:gd name="T6" fmla="*/ 77 w 601"/>
                <a:gd name="T7" fmla="*/ 103 h 509"/>
                <a:gd name="T8" fmla="*/ 66 w 601"/>
                <a:gd name="T9" fmla="*/ 103 h 509"/>
                <a:gd name="T10" fmla="*/ 55 w 601"/>
                <a:gd name="T11" fmla="*/ 125 h 509"/>
                <a:gd name="T12" fmla="*/ 82 w 601"/>
                <a:gd name="T13" fmla="*/ 163 h 509"/>
                <a:gd name="T14" fmla="*/ 102 w 601"/>
                <a:gd name="T15" fmla="*/ 169 h 509"/>
                <a:gd name="T16" fmla="*/ 99 w 601"/>
                <a:gd name="T17" fmla="*/ 407 h 509"/>
                <a:gd name="T18" fmla="*/ 102 w 601"/>
                <a:gd name="T19" fmla="*/ 465 h 509"/>
                <a:gd name="T20" fmla="*/ 502 w 601"/>
                <a:gd name="T21" fmla="*/ 453 h 509"/>
                <a:gd name="T22" fmla="*/ 505 w 601"/>
                <a:gd name="T23" fmla="*/ 487 h 509"/>
                <a:gd name="T24" fmla="*/ 489 w 601"/>
                <a:gd name="T25" fmla="*/ 509 h 509"/>
                <a:gd name="T26" fmla="*/ 551 w 601"/>
                <a:gd name="T27" fmla="*/ 506 h 509"/>
                <a:gd name="T28" fmla="*/ 562 w 601"/>
                <a:gd name="T29" fmla="*/ 487 h 509"/>
                <a:gd name="T30" fmla="*/ 562 w 601"/>
                <a:gd name="T31" fmla="*/ 465 h 509"/>
                <a:gd name="T32" fmla="*/ 576 w 601"/>
                <a:gd name="T33" fmla="*/ 450 h 509"/>
                <a:gd name="T34" fmla="*/ 581 w 601"/>
                <a:gd name="T35" fmla="*/ 432 h 509"/>
                <a:gd name="T36" fmla="*/ 596 w 601"/>
                <a:gd name="T37" fmla="*/ 431 h 509"/>
                <a:gd name="T38" fmla="*/ 601 w 601"/>
                <a:gd name="T39" fmla="*/ 396 h 509"/>
                <a:gd name="T40" fmla="*/ 579 w 601"/>
                <a:gd name="T41" fmla="*/ 391 h 509"/>
                <a:gd name="T42" fmla="*/ 565 w 601"/>
                <a:gd name="T43" fmla="*/ 366 h 509"/>
                <a:gd name="T44" fmla="*/ 543 w 601"/>
                <a:gd name="T45" fmla="*/ 305 h 509"/>
                <a:gd name="T46" fmla="*/ 518 w 601"/>
                <a:gd name="T47" fmla="*/ 295 h 509"/>
                <a:gd name="T48" fmla="*/ 489 w 601"/>
                <a:gd name="T49" fmla="*/ 273 h 509"/>
                <a:gd name="T50" fmla="*/ 478 w 601"/>
                <a:gd name="T51" fmla="*/ 242 h 509"/>
                <a:gd name="T52" fmla="*/ 496 w 601"/>
                <a:gd name="T53" fmla="*/ 193 h 509"/>
                <a:gd name="T54" fmla="*/ 481 w 601"/>
                <a:gd name="T55" fmla="*/ 184 h 509"/>
                <a:gd name="T56" fmla="*/ 447 w 601"/>
                <a:gd name="T57" fmla="*/ 184 h 509"/>
                <a:gd name="T58" fmla="*/ 439 w 601"/>
                <a:gd name="T59" fmla="*/ 154 h 509"/>
                <a:gd name="T60" fmla="*/ 381 w 601"/>
                <a:gd name="T61" fmla="*/ 94 h 509"/>
                <a:gd name="T62" fmla="*/ 368 w 601"/>
                <a:gd name="T63" fmla="*/ 45 h 509"/>
                <a:gd name="T64" fmla="*/ 374 w 601"/>
                <a:gd name="T65" fmla="*/ 26 h 509"/>
                <a:gd name="T66" fmla="*/ 349 w 601"/>
                <a:gd name="T67" fmla="*/ 0 h 509"/>
                <a:gd name="T68" fmla="*/ 0 w 601"/>
                <a:gd name="T69" fmla="*/ 7 h 509"/>
                <a:gd name="T70" fmla="*/ 36 w 601"/>
                <a:gd name="T71" fmla="*/ 73 h 509"/>
                <a:gd name="T72" fmla="*/ 36 w 601"/>
                <a:gd name="T73" fmla="*/ 73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1"/>
                <a:gd name="T112" fmla="*/ 0 h 509"/>
                <a:gd name="T113" fmla="*/ 601 w 601"/>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1" h="509">
                  <a:moveTo>
                    <a:pt x="36" y="73"/>
                  </a:moveTo>
                  <a:lnTo>
                    <a:pt x="53" y="89"/>
                  </a:lnTo>
                  <a:lnTo>
                    <a:pt x="64" y="86"/>
                  </a:lnTo>
                  <a:lnTo>
                    <a:pt x="77" y="103"/>
                  </a:lnTo>
                  <a:lnTo>
                    <a:pt x="66" y="103"/>
                  </a:lnTo>
                  <a:lnTo>
                    <a:pt x="55" y="125"/>
                  </a:lnTo>
                  <a:lnTo>
                    <a:pt x="82" y="163"/>
                  </a:lnTo>
                  <a:lnTo>
                    <a:pt x="102" y="169"/>
                  </a:lnTo>
                  <a:lnTo>
                    <a:pt x="99" y="407"/>
                  </a:lnTo>
                  <a:lnTo>
                    <a:pt x="102" y="465"/>
                  </a:lnTo>
                  <a:lnTo>
                    <a:pt x="502" y="453"/>
                  </a:lnTo>
                  <a:lnTo>
                    <a:pt x="505" y="487"/>
                  </a:lnTo>
                  <a:lnTo>
                    <a:pt x="489" y="509"/>
                  </a:lnTo>
                  <a:lnTo>
                    <a:pt x="551" y="506"/>
                  </a:lnTo>
                  <a:lnTo>
                    <a:pt x="562" y="487"/>
                  </a:lnTo>
                  <a:lnTo>
                    <a:pt x="562" y="465"/>
                  </a:lnTo>
                  <a:lnTo>
                    <a:pt x="576" y="450"/>
                  </a:lnTo>
                  <a:lnTo>
                    <a:pt x="581" y="432"/>
                  </a:lnTo>
                  <a:lnTo>
                    <a:pt x="596" y="431"/>
                  </a:lnTo>
                  <a:lnTo>
                    <a:pt x="601" y="396"/>
                  </a:lnTo>
                  <a:lnTo>
                    <a:pt x="579" y="391"/>
                  </a:lnTo>
                  <a:lnTo>
                    <a:pt x="565" y="366"/>
                  </a:lnTo>
                  <a:lnTo>
                    <a:pt x="543" y="305"/>
                  </a:lnTo>
                  <a:lnTo>
                    <a:pt x="518" y="295"/>
                  </a:lnTo>
                  <a:lnTo>
                    <a:pt x="489" y="273"/>
                  </a:lnTo>
                  <a:lnTo>
                    <a:pt x="478" y="242"/>
                  </a:lnTo>
                  <a:lnTo>
                    <a:pt x="496" y="193"/>
                  </a:lnTo>
                  <a:lnTo>
                    <a:pt x="481" y="184"/>
                  </a:lnTo>
                  <a:lnTo>
                    <a:pt x="447" y="184"/>
                  </a:lnTo>
                  <a:lnTo>
                    <a:pt x="439" y="154"/>
                  </a:lnTo>
                  <a:lnTo>
                    <a:pt x="381" y="94"/>
                  </a:lnTo>
                  <a:lnTo>
                    <a:pt x="368" y="45"/>
                  </a:lnTo>
                  <a:lnTo>
                    <a:pt x="374" y="26"/>
                  </a:lnTo>
                  <a:lnTo>
                    <a:pt x="349" y="0"/>
                  </a:lnTo>
                  <a:lnTo>
                    <a:pt x="0" y="7"/>
                  </a:lnTo>
                  <a:lnTo>
                    <a:pt x="36" y="7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5" name="Freeform 38"/>
            <p:cNvSpPr>
              <a:spLocks/>
            </p:cNvSpPr>
            <p:nvPr/>
          </p:nvSpPr>
          <p:spPr bwMode="auto">
            <a:xfrm>
              <a:off x="3180" y="2384"/>
              <a:ext cx="455" cy="398"/>
            </a:xfrm>
            <a:custGeom>
              <a:avLst/>
              <a:gdLst>
                <a:gd name="T0" fmla="*/ 17 w 455"/>
                <a:gd name="T1" fmla="*/ 135 h 398"/>
                <a:gd name="T2" fmla="*/ 14 w 455"/>
                <a:gd name="T3" fmla="*/ 329 h 398"/>
                <a:gd name="T4" fmla="*/ 24 w 455"/>
                <a:gd name="T5" fmla="*/ 340 h 398"/>
                <a:gd name="T6" fmla="*/ 55 w 455"/>
                <a:gd name="T7" fmla="*/ 340 h 398"/>
                <a:gd name="T8" fmla="*/ 57 w 455"/>
                <a:gd name="T9" fmla="*/ 398 h 398"/>
                <a:gd name="T10" fmla="*/ 329 w 455"/>
                <a:gd name="T11" fmla="*/ 395 h 398"/>
                <a:gd name="T12" fmla="*/ 323 w 455"/>
                <a:gd name="T13" fmla="*/ 335 h 398"/>
                <a:gd name="T14" fmla="*/ 346 w 455"/>
                <a:gd name="T15" fmla="*/ 269 h 398"/>
                <a:gd name="T16" fmla="*/ 381 w 455"/>
                <a:gd name="T17" fmla="*/ 222 h 398"/>
                <a:gd name="T18" fmla="*/ 378 w 455"/>
                <a:gd name="T19" fmla="*/ 209 h 398"/>
                <a:gd name="T20" fmla="*/ 403 w 455"/>
                <a:gd name="T21" fmla="*/ 168 h 398"/>
                <a:gd name="T22" fmla="*/ 417 w 455"/>
                <a:gd name="T23" fmla="*/ 122 h 398"/>
                <a:gd name="T24" fmla="*/ 412 w 455"/>
                <a:gd name="T25" fmla="*/ 119 h 398"/>
                <a:gd name="T26" fmla="*/ 434 w 455"/>
                <a:gd name="T27" fmla="*/ 102 h 398"/>
                <a:gd name="T28" fmla="*/ 455 w 455"/>
                <a:gd name="T29" fmla="*/ 63 h 398"/>
                <a:gd name="T30" fmla="*/ 449 w 455"/>
                <a:gd name="T31" fmla="*/ 53 h 398"/>
                <a:gd name="T32" fmla="*/ 387 w 455"/>
                <a:gd name="T33" fmla="*/ 56 h 398"/>
                <a:gd name="T34" fmla="*/ 403 w 455"/>
                <a:gd name="T35" fmla="*/ 34 h 398"/>
                <a:gd name="T36" fmla="*/ 400 w 455"/>
                <a:gd name="T37" fmla="*/ 0 h 398"/>
                <a:gd name="T38" fmla="*/ 0 w 455"/>
                <a:gd name="T39" fmla="*/ 12 h 398"/>
                <a:gd name="T40" fmla="*/ 17 w 455"/>
                <a:gd name="T41" fmla="*/ 135 h 398"/>
                <a:gd name="T42" fmla="*/ 17 w 455"/>
                <a:gd name="T43" fmla="*/ 135 h 3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5"/>
                <a:gd name="T67" fmla="*/ 0 h 398"/>
                <a:gd name="T68" fmla="*/ 455 w 455"/>
                <a:gd name="T69" fmla="*/ 398 h 3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5" h="398">
                  <a:moveTo>
                    <a:pt x="17" y="135"/>
                  </a:moveTo>
                  <a:lnTo>
                    <a:pt x="14" y="329"/>
                  </a:lnTo>
                  <a:lnTo>
                    <a:pt x="24" y="340"/>
                  </a:lnTo>
                  <a:lnTo>
                    <a:pt x="55" y="340"/>
                  </a:lnTo>
                  <a:lnTo>
                    <a:pt x="57" y="398"/>
                  </a:lnTo>
                  <a:lnTo>
                    <a:pt x="329" y="395"/>
                  </a:lnTo>
                  <a:lnTo>
                    <a:pt x="323" y="335"/>
                  </a:lnTo>
                  <a:lnTo>
                    <a:pt x="346" y="269"/>
                  </a:lnTo>
                  <a:lnTo>
                    <a:pt x="381" y="222"/>
                  </a:lnTo>
                  <a:lnTo>
                    <a:pt x="378" y="209"/>
                  </a:lnTo>
                  <a:lnTo>
                    <a:pt x="403" y="168"/>
                  </a:lnTo>
                  <a:lnTo>
                    <a:pt x="417" y="122"/>
                  </a:lnTo>
                  <a:lnTo>
                    <a:pt x="412" y="119"/>
                  </a:lnTo>
                  <a:lnTo>
                    <a:pt x="434" y="102"/>
                  </a:lnTo>
                  <a:lnTo>
                    <a:pt x="455" y="63"/>
                  </a:lnTo>
                  <a:lnTo>
                    <a:pt x="449" y="53"/>
                  </a:lnTo>
                  <a:lnTo>
                    <a:pt x="387" y="56"/>
                  </a:lnTo>
                  <a:lnTo>
                    <a:pt x="403" y="34"/>
                  </a:lnTo>
                  <a:lnTo>
                    <a:pt x="400" y="0"/>
                  </a:lnTo>
                  <a:lnTo>
                    <a:pt x="0" y="12"/>
                  </a:lnTo>
                  <a:lnTo>
                    <a:pt x="17" y="13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6" name="Freeform 39"/>
            <p:cNvSpPr>
              <a:spLocks/>
            </p:cNvSpPr>
            <p:nvPr/>
          </p:nvSpPr>
          <p:spPr bwMode="auto">
            <a:xfrm>
              <a:off x="3237" y="2779"/>
              <a:ext cx="518" cy="437"/>
            </a:xfrm>
            <a:custGeom>
              <a:avLst/>
              <a:gdLst>
                <a:gd name="T0" fmla="*/ 0 w 518"/>
                <a:gd name="T1" fmla="*/ 3 h 437"/>
                <a:gd name="T2" fmla="*/ 6 w 518"/>
                <a:gd name="T3" fmla="*/ 121 h 437"/>
                <a:gd name="T4" fmla="*/ 53 w 518"/>
                <a:gd name="T5" fmla="*/ 207 h 437"/>
                <a:gd name="T6" fmla="*/ 36 w 518"/>
                <a:gd name="T7" fmla="*/ 275 h 437"/>
                <a:gd name="T8" fmla="*/ 39 w 518"/>
                <a:gd name="T9" fmla="*/ 332 h 437"/>
                <a:gd name="T10" fmla="*/ 17 w 518"/>
                <a:gd name="T11" fmla="*/ 360 h 437"/>
                <a:gd name="T12" fmla="*/ 26 w 518"/>
                <a:gd name="T13" fmla="*/ 370 h 437"/>
                <a:gd name="T14" fmla="*/ 94 w 518"/>
                <a:gd name="T15" fmla="*/ 360 h 437"/>
                <a:gd name="T16" fmla="*/ 181 w 518"/>
                <a:gd name="T17" fmla="*/ 384 h 437"/>
                <a:gd name="T18" fmla="*/ 207 w 518"/>
                <a:gd name="T19" fmla="*/ 362 h 437"/>
                <a:gd name="T20" fmla="*/ 291 w 518"/>
                <a:gd name="T21" fmla="*/ 396 h 437"/>
                <a:gd name="T22" fmla="*/ 299 w 518"/>
                <a:gd name="T23" fmla="*/ 415 h 437"/>
                <a:gd name="T24" fmla="*/ 330 w 518"/>
                <a:gd name="T25" fmla="*/ 429 h 437"/>
                <a:gd name="T26" fmla="*/ 346 w 518"/>
                <a:gd name="T27" fmla="*/ 412 h 437"/>
                <a:gd name="T28" fmla="*/ 387 w 518"/>
                <a:gd name="T29" fmla="*/ 428 h 437"/>
                <a:gd name="T30" fmla="*/ 412 w 518"/>
                <a:gd name="T31" fmla="*/ 415 h 437"/>
                <a:gd name="T32" fmla="*/ 407 w 518"/>
                <a:gd name="T33" fmla="*/ 390 h 437"/>
                <a:gd name="T34" fmla="*/ 475 w 518"/>
                <a:gd name="T35" fmla="*/ 412 h 437"/>
                <a:gd name="T36" fmla="*/ 472 w 518"/>
                <a:gd name="T37" fmla="*/ 437 h 437"/>
                <a:gd name="T38" fmla="*/ 518 w 518"/>
                <a:gd name="T39" fmla="*/ 404 h 437"/>
                <a:gd name="T40" fmla="*/ 477 w 518"/>
                <a:gd name="T41" fmla="*/ 399 h 437"/>
                <a:gd name="T42" fmla="*/ 445 w 518"/>
                <a:gd name="T43" fmla="*/ 368 h 437"/>
                <a:gd name="T44" fmla="*/ 484 w 518"/>
                <a:gd name="T45" fmla="*/ 327 h 437"/>
                <a:gd name="T46" fmla="*/ 484 w 518"/>
                <a:gd name="T47" fmla="*/ 303 h 437"/>
                <a:gd name="T48" fmla="*/ 442 w 518"/>
                <a:gd name="T49" fmla="*/ 338 h 437"/>
                <a:gd name="T50" fmla="*/ 422 w 518"/>
                <a:gd name="T51" fmla="*/ 327 h 437"/>
                <a:gd name="T52" fmla="*/ 439 w 518"/>
                <a:gd name="T53" fmla="*/ 307 h 437"/>
                <a:gd name="T54" fmla="*/ 392 w 518"/>
                <a:gd name="T55" fmla="*/ 321 h 437"/>
                <a:gd name="T56" fmla="*/ 362 w 518"/>
                <a:gd name="T57" fmla="*/ 308 h 437"/>
                <a:gd name="T58" fmla="*/ 370 w 518"/>
                <a:gd name="T59" fmla="*/ 288 h 437"/>
                <a:gd name="T60" fmla="*/ 450 w 518"/>
                <a:gd name="T61" fmla="*/ 303 h 437"/>
                <a:gd name="T62" fmla="*/ 418 w 518"/>
                <a:gd name="T63" fmla="*/ 252 h 437"/>
                <a:gd name="T64" fmla="*/ 423 w 518"/>
                <a:gd name="T65" fmla="*/ 214 h 437"/>
                <a:gd name="T66" fmla="*/ 241 w 518"/>
                <a:gd name="T67" fmla="*/ 222 h 437"/>
                <a:gd name="T68" fmla="*/ 263 w 518"/>
                <a:gd name="T69" fmla="*/ 140 h 437"/>
                <a:gd name="T70" fmla="*/ 294 w 518"/>
                <a:gd name="T71" fmla="*/ 97 h 437"/>
                <a:gd name="T72" fmla="*/ 283 w 518"/>
                <a:gd name="T73" fmla="*/ 86 h 437"/>
                <a:gd name="T74" fmla="*/ 272 w 518"/>
                <a:gd name="T75" fmla="*/ 0 h 437"/>
                <a:gd name="T76" fmla="*/ 0 w 518"/>
                <a:gd name="T77" fmla="*/ 3 h 437"/>
                <a:gd name="T78" fmla="*/ 0 w 518"/>
                <a:gd name="T79" fmla="*/ 3 h 437"/>
                <a:gd name="T80" fmla="*/ 0 w 518"/>
                <a:gd name="T81" fmla="*/ 3 h 4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37"/>
                <a:gd name="T125" fmla="*/ 518 w 518"/>
                <a:gd name="T126" fmla="*/ 437 h 4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37">
                  <a:moveTo>
                    <a:pt x="0" y="3"/>
                  </a:moveTo>
                  <a:lnTo>
                    <a:pt x="6" y="121"/>
                  </a:lnTo>
                  <a:lnTo>
                    <a:pt x="53" y="207"/>
                  </a:lnTo>
                  <a:lnTo>
                    <a:pt x="36" y="275"/>
                  </a:lnTo>
                  <a:lnTo>
                    <a:pt x="39" y="332"/>
                  </a:lnTo>
                  <a:lnTo>
                    <a:pt x="17" y="360"/>
                  </a:lnTo>
                  <a:lnTo>
                    <a:pt x="26" y="370"/>
                  </a:lnTo>
                  <a:lnTo>
                    <a:pt x="94" y="360"/>
                  </a:lnTo>
                  <a:lnTo>
                    <a:pt x="181" y="384"/>
                  </a:lnTo>
                  <a:lnTo>
                    <a:pt x="207" y="362"/>
                  </a:lnTo>
                  <a:lnTo>
                    <a:pt x="291" y="396"/>
                  </a:lnTo>
                  <a:lnTo>
                    <a:pt x="299" y="415"/>
                  </a:lnTo>
                  <a:lnTo>
                    <a:pt x="330" y="429"/>
                  </a:lnTo>
                  <a:lnTo>
                    <a:pt x="346" y="412"/>
                  </a:lnTo>
                  <a:lnTo>
                    <a:pt x="387" y="428"/>
                  </a:lnTo>
                  <a:lnTo>
                    <a:pt x="412" y="415"/>
                  </a:lnTo>
                  <a:lnTo>
                    <a:pt x="407" y="390"/>
                  </a:lnTo>
                  <a:lnTo>
                    <a:pt x="475" y="412"/>
                  </a:lnTo>
                  <a:lnTo>
                    <a:pt x="472" y="437"/>
                  </a:lnTo>
                  <a:lnTo>
                    <a:pt x="518" y="404"/>
                  </a:lnTo>
                  <a:lnTo>
                    <a:pt x="477" y="399"/>
                  </a:lnTo>
                  <a:lnTo>
                    <a:pt x="445" y="368"/>
                  </a:lnTo>
                  <a:lnTo>
                    <a:pt x="484" y="327"/>
                  </a:lnTo>
                  <a:lnTo>
                    <a:pt x="484" y="303"/>
                  </a:lnTo>
                  <a:lnTo>
                    <a:pt x="442" y="338"/>
                  </a:lnTo>
                  <a:lnTo>
                    <a:pt x="422" y="327"/>
                  </a:lnTo>
                  <a:lnTo>
                    <a:pt x="439" y="307"/>
                  </a:lnTo>
                  <a:lnTo>
                    <a:pt x="392" y="321"/>
                  </a:lnTo>
                  <a:lnTo>
                    <a:pt x="362" y="308"/>
                  </a:lnTo>
                  <a:lnTo>
                    <a:pt x="370" y="288"/>
                  </a:lnTo>
                  <a:lnTo>
                    <a:pt x="450" y="303"/>
                  </a:lnTo>
                  <a:lnTo>
                    <a:pt x="418" y="252"/>
                  </a:lnTo>
                  <a:lnTo>
                    <a:pt x="423" y="214"/>
                  </a:lnTo>
                  <a:lnTo>
                    <a:pt x="241" y="222"/>
                  </a:lnTo>
                  <a:lnTo>
                    <a:pt x="263" y="140"/>
                  </a:lnTo>
                  <a:lnTo>
                    <a:pt x="294" y="97"/>
                  </a:lnTo>
                  <a:lnTo>
                    <a:pt x="283" y="86"/>
                  </a:lnTo>
                  <a:lnTo>
                    <a:pt x="272" y="0"/>
                  </a:lnTo>
                  <a:lnTo>
                    <a:pt x="0" y="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7" name="Freeform 40"/>
            <p:cNvSpPr>
              <a:spLocks/>
            </p:cNvSpPr>
            <p:nvPr/>
          </p:nvSpPr>
          <p:spPr bwMode="auto">
            <a:xfrm>
              <a:off x="3500" y="1156"/>
              <a:ext cx="514" cy="257"/>
            </a:xfrm>
            <a:custGeom>
              <a:avLst/>
              <a:gdLst>
                <a:gd name="T0" fmla="*/ 185 w 514"/>
                <a:gd name="T1" fmla="*/ 169 h 257"/>
                <a:gd name="T2" fmla="*/ 193 w 514"/>
                <a:gd name="T3" fmla="*/ 184 h 257"/>
                <a:gd name="T4" fmla="*/ 210 w 514"/>
                <a:gd name="T5" fmla="*/ 189 h 257"/>
                <a:gd name="T6" fmla="*/ 236 w 514"/>
                <a:gd name="T7" fmla="*/ 257 h 257"/>
                <a:gd name="T8" fmla="*/ 281 w 514"/>
                <a:gd name="T9" fmla="*/ 164 h 257"/>
                <a:gd name="T10" fmla="*/ 305 w 514"/>
                <a:gd name="T11" fmla="*/ 167 h 257"/>
                <a:gd name="T12" fmla="*/ 333 w 514"/>
                <a:gd name="T13" fmla="*/ 153 h 257"/>
                <a:gd name="T14" fmla="*/ 384 w 514"/>
                <a:gd name="T15" fmla="*/ 153 h 257"/>
                <a:gd name="T16" fmla="*/ 401 w 514"/>
                <a:gd name="T17" fmla="*/ 131 h 257"/>
                <a:gd name="T18" fmla="*/ 497 w 514"/>
                <a:gd name="T19" fmla="*/ 134 h 257"/>
                <a:gd name="T20" fmla="*/ 514 w 514"/>
                <a:gd name="T21" fmla="*/ 120 h 257"/>
                <a:gd name="T22" fmla="*/ 484 w 514"/>
                <a:gd name="T23" fmla="*/ 84 h 257"/>
                <a:gd name="T24" fmla="*/ 425 w 514"/>
                <a:gd name="T25" fmla="*/ 85 h 257"/>
                <a:gd name="T26" fmla="*/ 379 w 514"/>
                <a:gd name="T27" fmla="*/ 79 h 257"/>
                <a:gd name="T28" fmla="*/ 319 w 514"/>
                <a:gd name="T29" fmla="*/ 79 h 257"/>
                <a:gd name="T30" fmla="*/ 299 w 514"/>
                <a:gd name="T31" fmla="*/ 109 h 257"/>
                <a:gd name="T32" fmla="*/ 269 w 514"/>
                <a:gd name="T33" fmla="*/ 92 h 257"/>
                <a:gd name="T34" fmla="*/ 237 w 514"/>
                <a:gd name="T35" fmla="*/ 95 h 257"/>
                <a:gd name="T36" fmla="*/ 225 w 514"/>
                <a:gd name="T37" fmla="*/ 63 h 257"/>
                <a:gd name="T38" fmla="*/ 159 w 514"/>
                <a:gd name="T39" fmla="*/ 58 h 257"/>
                <a:gd name="T40" fmla="*/ 151 w 514"/>
                <a:gd name="T41" fmla="*/ 46 h 257"/>
                <a:gd name="T42" fmla="*/ 181 w 514"/>
                <a:gd name="T43" fmla="*/ 14 h 257"/>
                <a:gd name="T44" fmla="*/ 204 w 514"/>
                <a:gd name="T45" fmla="*/ 11 h 257"/>
                <a:gd name="T46" fmla="*/ 181 w 514"/>
                <a:gd name="T47" fmla="*/ 0 h 257"/>
                <a:gd name="T48" fmla="*/ 143 w 514"/>
                <a:gd name="T49" fmla="*/ 10 h 257"/>
                <a:gd name="T50" fmla="*/ 80 w 514"/>
                <a:gd name="T51" fmla="*/ 73 h 257"/>
                <a:gd name="T52" fmla="*/ 48 w 514"/>
                <a:gd name="T53" fmla="*/ 79 h 257"/>
                <a:gd name="T54" fmla="*/ 0 w 514"/>
                <a:gd name="T55" fmla="*/ 110 h 257"/>
                <a:gd name="T56" fmla="*/ 185 w 514"/>
                <a:gd name="T57" fmla="*/ 169 h 257"/>
                <a:gd name="T58" fmla="*/ 185 w 514"/>
                <a:gd name="T59" fmla="*/ 169 h 2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4"/>
                <a:gd name="T91" fmla="*/ 0 h 257"/>
                <a:gd name="T92" fmla="*/ 514 w 514"/>
                <a:gd name="T93" fmla="*/ 257 h 2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4" h="257">
                  <a:moveTo>
                    <a:pt x="185" y="169"/>
                  </a:moveTo>
                  <a:lnTo>
                    <a:pt x="193" y="184"/>
                  </a:lnTo>
                  <a:lnTo>
                    <a:pt x="210" y="189"/>
                  </a:lnTo>
                  <a:lnTo>
                    <a:pt x="236" y="257"/>
                  </a:lnTo>
                  <a:lnTo>
                    <a:pt x="281" y="164"/>
                  </a:lnTo>
                  <a:lnTo>
                    <a:pt x="305" y="167"/>
                  </a:lnTo>
                  <a:lnTo>
                    <a:pt x="333" y="153"/>
                  </a:lnTo>
                  <a:lnTo>
                    <a:pt x="384" y="153"/>
                  </a:lnTo>
                  <a:lnTo>
                    <a:pt x="401" y="131"/>
                  </a:lnTo>
                  <a:lnTo>
                    <a:pt x="497" y="134"/>
                  </a:lnTo>
                  <a:lnTo>
                    <a:pt x="514" y="120"/>
                  </a:lnTo>
                  <a:lnTo>
                    <a:pt x="484" y="84"/>
                  </a:lnTo>
                  <a:lnTo>
                    <a:pt x="425" y="85"/>
                  </a:lnTo>
                  <a:lnTo>
                    <a:pt x="379" y="79"/>
                  </a:lnTo>
                  <a:lnTo>
                    <a:pt x="319" y="79"/>
                  </a:lnTo>
                  <a:lnTo>
                    <a:pt x="299" y="109"/>
                  </a:lnTo>
                  <a:lnTo>
                    <a:pt x="269" y="92"/>
                  </a:lnTo>
                  <a:lnTo>
                    <a:pt x="237" y="95"/>
                  </a:lnTo>
                  <a:lnTo>
                    <a:pt x="225" y="63"/>
                  </a:lnTo>
                  <a:lnTo>
                    <a:pt x="159" y="58"/>
                  </a:lnTo>
                  <a:lnTo>
                    <a:pt x="151" y="46"/>
                  </a:lnTo>
                  <a:lnTo>
                    <a:pt x="181" y="14"/>
                  </a:lnTo>
                  <a:lnTo>
                    <a:pt x="204" y="11"/>
                  </a:lnTo>
                  <a:lnTo>
                    <a:pt x="181" y="0"/>
                  </a:lnTo>
                  <a:lnTo>
                    <a:pt x="143" y="10"/>
                  </a:lnTo>
                  <a:lnTo>
                    <a:pt x="80" y="73"/>
                  </a:lnTo>
                  <a:lnTo>
                    <a:pt x="48" y="79"/>
                  </a:lnTo>
                  <a:lnTo>
                    <a:pt x="0" y="110"/>
                  </a:lnTo>
                  <a:lnTo>
                    <a:pt x="185" y="16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8" name="Freeform 41"/>
            <p:cNvSpPr>
              <a:spLocks/>
            </p:cNvSpPr>
            <p:nvPr/>
          </p:nvSpPr>
          <p:spPr bwMode="auto">
            <a:xfrm>
              <a:off x="3833" y="1315"/>
              <a:ext cx="348" cy="463"/>
            </a:xfrm>
            <a:custGeom>
              <a:avLst/>
              <a:gdLst>
                <a:gd name="T0" fmla="*/ 40 w 348"/>
                <a:gd name="T1" fmla="*/ 384 h 463"/>
                <a:gd name="T2" fmla="*/ 33 w 348"/>
                <a:gd name="T3" fmla="*/ 307 h 463"/>
                <a:gd name="T4" fmla="*/ 5 w 348"/>
                <a:gd name="T5" fmla="*/ 249 h 463"/>
                <a:gd name="T6" fmla="*/ 18 w 348"/>
                <a:gd name="T7" fmla="*/ 132 h 463"/>
                <a:gd name="T8" fmla="*/ 68 w 348"/>
                <a:gd name="T9" fmla="*/ 69 h 463"/>
                <a:gd name="T10" fmla="*/ 65 w 348"/>
                <a:gd name="T11" fmla="*/ 117 h 463"/>
                <a:gd name="T12" fmla="*/ 80 w 348"/>
                <a:gd name="T13" fmla="*/ 106 h 463"/>
                <a:gd name="T14" fmla="*/ 80 w 348"/>
                <a:gd name="T15" fmla="*/ 69 h 463"/>
                <a:gd name="T16" fmla="*/ 99 w 348"/>
                <a:gd name="T17" fmla="*/ 47 h 463"/>
                <a:gd name="T18" fmla="*/ 106 w 348"/>
                <a:gd name="T19" fmla="*/ 5 h 463"/>
                <a:gd name="T20" fmla="*/ 123 w 348"/>
                <a:gd name="T21" fmla="*/ 0 h 463"/>
                <a:gd name="T22" fmla="*/ 228 w 348"/>
                <a:gd name="T23" fmla="*/ 36 h 463"/>
                <a:gd name="T24" fmla="*/ 238 w 348"/>
                <a:gd name="T25" fmla="*/ 66 h 463"/>
                <a:gd name="T26" fmla="*/ 252 w 348"/>
                <a:gd name="T27" fmla="*/ 95 h 463"/>
                <a:gd name="T28" fmla="*/ 255 w 348"/>
                <a:gd name="T29" fmla="*/ 145 h 463"/>
                <a:gd name="T30" fmla="*/ 219 w 348"/>
                <a:gd name="T31" fmla="*/ 187 h 463"/>
                <a:gd name="T32" fmla="*/ 217 w 348"/>
                <a:gd name="T33" fmla="*/ 222 h 463"/>
                <a:gd name="T34" fmla="*/ 238 w 348"/>
                <a:gd name="T35" fmla="*/ 233 h 463"/>
                <a:gd name="T36" fmla="*/ 266 w 348"/>
                <a:gd name="T37" fmla="*/ 187 h 463"/>
                <a:gd name="T38" fmla="*/ 295 w 348"/>
                <a:gd name="T39" fmla="*/ 172 h 463"/>
                <a:gd name="T40" fmla="*/ 313 w 348"/>
                <a:gd name="T41" fmla="*/ 181 h 463"/>
                <a:gd name="T42" fmla="*/ 348 w 348"/>
                <a:gd name="T43" fmla="*/ 283 h 463"/>
                <a:gd name="T44" fmla="*/ 324 w 348"/>
                <a:gd name="T45" fmla="*/ 328 h 463"/>
                <a:gd name="T46" fmla="*/ 318 w 348"/>
                <a:gd name="T47" fmla="*/ 357 h 463"/>
                <a:gd name="T48" fmla="*/ 304 w 348"/>
                <a:gd name="T49" fmla="*/ 368 h 463"/>
                <a:gd name="T50" fmla="*/ 302 w 348"/>
                <a:gd name="T51" fmla="*/ 397 h 463"/>
                <a:gd name="T52" fmla="*/ 285 w 348"/>
                <a:gd name="T53" fmla="*/ 433 h 463"/>
                <a:gd name="T54" fmla="*/ 170 w 348"/>
                <a:gd name="T55" fmla="*/ 450 h 463"/>
                <a:gd name="T56" fmla="*/ 167 w 348"/>
                <a:gd name="T57" fmla="*/ 444 h 463"/>
                <a:gd name="T58" fmla="*/ 0 w 348"/>
                <a:gd name="T59" fmla="*/ 463 h 463"/>
                <a:gd name="T60" fmla="*/ 40 w 348"/>
                <a:gd name="T61" fmla="*/ 384 h 463"/>
                <a:gd name="T62" fmla="*/ 40 w 348"/>
                <a:gd name="T63" fmla="*/ 384 h 4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8"/>
                <a:gd name="T97" fmla="*/ 0 h 463"/>
                <a:gd name="T98" fmla="*/ 348 w 348"/>
                <a:gd name="T99" fmla="*/ 463 h 4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8" h="463">
                  <a:moveTo>
                    <a:pt x="40" y="384"/>
                  </a:moveTo>
                  <a:lnTo>
                    <a:pt x="33" y="307"/>
                  </a:lnTo>
                  <a:lnTo>
                    <a:pt x="5" y="249"/>
                  </a:lnTo>
                  <a:lnTo>
                    <a:pt x="18" y="132"/>
                  </a:lnTo>
                  <a:lnTo>
                    <a:pt x="68" y="69"/>
                  </a:lnTo>
                  <a:lnTo>
                    <a:pt x="65" y="117"/>
                  </a:lnTo>
                  <a:lnTo>
                    <a:pt x="80" y="106"/>
                  </a:lnTo>
                  <a:lnTo>
                    <a:pt x="80" y="69"/>
                  </a:lnTo>
                  <a:lnTo>
                    <a:pt x="99" y="47"/>
                  </a:lnTo>
                  <a:lnTo>
                    <a:pt x="106" y="5"/>
                  </a:lnTo>
                  <a:lnTo>
                    <a:pt x="123" y="0"/>
                  </a:lnTo>
                  <a:lnTo>
                    <a:pt x="228" y="36"/>
                  </a:lnTo>
                  <a:lnTo>
                    <a:pt x="238" y="66"/>
                  </a:lnTo>
                  <a:lnTo>
                    <a:pt x="252" y="95"/>
                  </a:lnTo>
                  <a:lnTo>
                    <a:pt x="255" y="145"/>
                  </a:lnTo>
                  <a:lnTo>
                    <a:pt x="219" y="187"/>
                  </a:lnTo>
                  <a:lnTo>
                    <a:pt x="217" y="222"/>
                  </a:lnTo>
                  <a:lnTo>
                    <a:pt x="238" y="233"/>
                  </a:lnTo>
                  <a:lnTo>
                    <a:pt x="266" y="187"/>
                  </a:lnTo>
                  <a:lnTo>
                    <a:pt x="295" y="172"/>
                  </a:lnTo>
                  <a:lnTo>
                    <a:pt x="313" y="181"/>
                  </a:lnTo>
                  <a:lnTo>
                    <a:pt x="348" y="283"/>
                  </a:lnTo>
                  <a:lnTo>
                    <a:pt x="324" y="328"/>
                  </a:lnTo>
                  <a:lnTo>
                    <a:pt x="318" y="357"/>
                  </a:lnTo>
                  <a:lnTo>
                    <a:pt x="304" y="368"/>
                  </a:lnTo>
                  <a:lnTo>
                    <a:pt x="302" y="397"/>
                  </a:lnTo>
                  <a:lnTo>
                    <a:pt x="285" y="433"/>
                  </a:lnTo>
                  <a:lnTo>
                    <a:pt x="170" y="450"/>
                  </a:lnTo>
                  <a:lnTo>
                    <a:pt x="167" y="444"/>
                  </a:lnTo>
                  <a:lnTo>
                    <a:pt x="0" y="463"/>
                  </a:lnTo>
                  <a:lnTo>
                    <a:pt x="40" y="38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19" name="Freeform 42"/>
            <p:cNvSpPr>
              <a:spLocks/>
            </p:cNvSpPr>
            <p:nvPr/>
          </p:nvSpPr>
          <p:spPr bwMode="auto">
            <a:xfrm>
              <a:off x="3306" y="1227"/>
              <a:ext cx="480" cy="490"/>
            </a:xfrm>
            <a:custGeom>
              <a:avLst/>
              <a:gdLst>
                <a:gd name="T0" fmla="*/ 13 w 480"/>
                <a:gd name="T1" fmla="*/ 186 h 490"/>
                <a:gd name="T2" fmla="*/ 11 w 480"/>
                <a:gd name="T3" fmla="*/ 246 h 490"/>
                <a:gd name="T4" fmla="*/ 69 w 480"/>
                <a:gd name="T5" fmla="*/ 282 h 490"/>
                <a:gd name="T6" fmla="*/ 93 w 480"/>
                <a:gd name="T7" fmla="*/ 307 h 490"/>
                <a:gd name="T8" fmla="*/ 138 w 480"/>
                <a:gd name="T9" fmla="*/ 342 h 490"/>
                <a:gd name="T10" fmla="*/ 146 w 480"/>
                <a:gd name="T11" fmla="*/ 381 h 490"/>
                <a:gd name="T12" fmla="*/ 154 w 480"/>
                <a:gd name="T13" fmla="*/ 438 h 490"/>
                <a:gd name="T14" fmla="*/ 200 w 480"/>
                <a:gd name="T15" fmla="*/ 490 h 490"/>
                <a:gd name="T16" fmla="*/ 438 w 480"/>
                <a:gd name="T17" fmla="*/ 475 h 490"/>
                <a:gd name="T18" fmla="*/ 423 w 480"/>
                <a:gd name="T19" fmla="*/ 400 h 490"/>
                <a:gd name="T20" fmla="*/ 445 w 480"/>
                <a:gd name="T21" fmla="*/ 285 h 490"/>
                <a:gd name="T22" fmla="*/ 444 w 480"/>
                <a:gd name="T23" fmla="*/ 253 h 490"/>
                <a:gd name="T24" fmla="*/ 480 w 480"/>
                <a:gd name="T25" fmla="*/ 164 h 490"/>
                <a:gd name="T26" fmla="*/ 471 w 480"/>
                <a:gd name="T27" fmla="*/ 161 h 490"/>
                <a:gd name="T28" fmla="*/ 449 w 480"/>
                <a:gd name="T29" fmla="*/ 213 h 490"/>
                <a:gd name="T30" fmla="*/ 430 w 480"/>
                <a:gd name="T31" fmla="*/ 216 h 490"/>
                <a:gd name="T32" fmla="*/ 420 w 480"/>
                <a:gd name="T33" fmla="*/ 238 h 490"/>
                <a:gd name="T34" fmla="*/ 401 w 480"/>
                <a:gd name="T35" fmla="*/ 252 h 490"/>
                <a:gd name="T36" fmla="*/ 415 w 480"/>
                <a:gd name="T37" fmla="*/ 205 h 490"/>
                <a:gd name="T38" fmla="*/ 430 w 480"/>
                <a:gd name="T39" fmla="*/ 186 h 490"/>
                <a:gd name="T40" fmla="*/ 404 w 480"/>
                <a:gd name="T41" fmla="*/ 118 h 490"/>
                <a:gd name="T42" fmla="*/ 387 w 480"/>
                <a:gd name="T43" fmla="*/ 113 h 490"/>
                <a:gd name="T44" fmla="*/ 379 w 480"/>
                <a:gd name="T45" fmla="*/ 98 h 490"/>
                <a:gd name="T46" fmla="*/ 194 w 480"/>
                <a:gd name="T47" fmla="*/ 39 h 490"/>
                <a:gd name="T48" fmla="*/ 172 w 480"/>
                <a:gd name="T49" fmla="*/ 28 h 490"/>
                <a:gd name="T50" fmla="*/ 157 w 480"/>
                <a:gd name="T51" fmla="*/ 39 h 490"/>
                <a:gd name="T52" fmla="*/ 153 w 480"/>
                <a:gd name="T53" fmla="*/ 36 h 490"/>
                <a:gd name="T54" fmla="*/ 161 w 480"/>
                <a:gd name="T55" fmla="*/ 16 h 490"/>
                <a:gd name="T56" fmla="*/ 165 w 480"/>
                <a:gd name="T57" fmla="*/ 3 h 490"/>
                <a:gd name="T58" fmla="*/ 159 w 480"/>
                <a:gd name="T59" fmla="*/ 0 h 490"/>
                <a:gd name="T60" fmla="*/ 83 w 480"/>
                <a:gd name="T61" fmla="*/ 32 h 490"/>
                <a:gd name="T62" fmla="*/ 74 w 480"/>
                <a:gd name="T63" fmla="*/ 32 h 490"/>
                <a:gd name="T64" fmla="*/ 60 w 480"/>
                <a:gd name="T65" fmla="*/ 25 h 490"/>
                <a:gd name="T66" fmla="*/ 46 w 480"/>
                <a:gd name="T67" fmla="*/ 35 h 490"/>
                <a:gd name="T68" fmla="*/ 49 w 480"/>
                <a:gd name="T69" fmla="*/ 91 h 490"/>
                <a:gd name="T70" fmla="*/ 0 w 480"/>
                <a:gd name="T71" fmla="*/ 148 h 490"/>
                <a:gd name="T72" fmla="*/ 13 w 480"/>
                <a:gd name="T73" fmla="*/ 186 h 490"/>
                <a:gd name="T74" fmla="*/ 13 w 480"/>
                <a:gd name="T75" fmla="*/ 186 h 4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0"/>
                <a:gd name="T115" fmla="*/ 0 h 490"/>
                <a:gd name="T116" fmla="*/ 480 w 480"/>
                <a:gd name="T117" fmla="*/ 490 h 4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0" h="490">
                  <a:moveTo>
                    <a:pt x="13" y="186"/>
                  </a:moveTo>
                  <a:lnTo>
                    <a:pt x="11" y="246"/>
                  </a:lnTo>
                  <a:lnTo>
                    <a:pt x="69" y="282"/>
                  </a:lnTo>
                  <a:lnTo>
                    <a:pt x="93" y="307"/>
                  </a:lnTo>
                  <a:lnTo>
                    <a:pt x="138" y="342"/>
                  </a:lnTo>
                  <a:lnTo>
                    <a:pt x="146" y="381"/>
                  </a:lnTo>
                  <a:lnTo>
                    <a:pt x="154" y="438"/>
                  </a:lnTo>
                  <a:lnTo>
                    <a:pt x="200" y="490"/>
                  </a:lnTo>
                  <a:lnTo>
                    <a:pt x="438" y="475"/>
                  </a:lnTo>
                  <a:lnTo>
                    <a:pt x="423" y="400"/>
                  </a:lnTo>
                  <a:lnTo>
                    <a:pt x="445" y="285"/>
                  </a:lnTo>
                  <a:lnTo>
                    <a:pt x="444" y="253"/>
                  </a:lnTo>
                  <a:lnTo>
                    <a:pt x="480" y="164"/>
                  </a:lnTo>
                  <a:lnTo>
                    <a:pt x="471" y="161"/>
                  </a:lnTo>
                  <a:lnTo>
                    <a:pt x="449" y="213"/>
                  </a:lnTo>
                  <a:lnTo>
                    <a:pt x="430" y="216"/>
                  </a:lnTo>
                  <a:lnTo>
                    <a:pt x="420" y="238"/>
                  </a:lnTo>
                  <a:lnTo>
                    <a:pt x="401" y="252"/>
                  </a:lnTo>
                  <a:lnTo>
                    <a:pt x="415" y="205"/>
                  </a:lnTo>
                  <a:lnTo>
                    <a:pt x="430" y="186"/>
                  </a:lnTo>
                  <a:lnTo>
                    <a:pt x="404" y="118"/>
                  </a:lnTo>
                  <a:lnTo>
                    <a:pt x="387" y="113"/>
                  </a:lnTo>
                  <a:lnTo>
                    <a:pt x="379" y="98"/>
                  </a:lnTo>
                  <a:lnTo>
                    <a:pt x="194" y="39"/>
                  </a:lnTo>
                  <a:lnTo>
                    <a:pt x="172" y="28"/>
                  </a:lnTo>
                  <a:lnTo>
                    <a:pt x="157" y="39"/>
                  </a:lnTo>
                  <a:lnTo>
                    <a:pt x="153" y="36"/>
                  </a:lnTo>
                  <a:lnTo>
                    <a:pt x="161" y="16"/>
                  </a:lnTo>
                  <a:lnTo>
                    <a:pt x="165" y="3"/>
                  </a:lnTo>
                  <a:lnTo>
                    <a:pt x="159" y="0"/>
                  </a:lnTo>
                  <a:lnTo>
                    <a:pt x="83" y="32"/>
                  </a:lnTo>
                  <a:lnTo>
                    <a:pt x="74" y="32"/>
                  </a:lnTo>
                  <a:lnTo>
                    <a:pt x="60" y="25"/>
                  </a:lnTo>
                  <a:lnTo>
                    <a:pt x="46" y="35"/>
                  </a:lnTo>
                  <a:lnTo>
                    <a:pt x="49" y="91"/>
                  </a:lnTo>
                  <a:lnTo>
                    <a:pt x="0" y="148"/>
                  </a:lnTo>
                  <a:lnTo>
                    <a:pt x="13" y="18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0" name="Freeform 43"/>
            <p:cNvSpPr>
              <a:spLocks/>
            </p:cNvSpPr>
            <p:nvPr/>
          </p:nvSpPr>
          <p:spPr bwMode="auto">
            <a:xfrm>
              <a:off x="3446" y="1702"/>
              <a:ext cx="354" cy="624"/>
            </a:xfrm>
            <a:custGeom>
              <a:avLst/>
              <a:gdLst>
                <a:gd name="T0" fmla="*/ 6 w 354"/>
                <a:gd name="T1" fmla="*/ 255 h 624"/>
                <a:gd name="T2" fmla="*/ 43 w 354"/>
                <a:gd name="T3" fmla="*/ 177 h 624"/>
                <a:gd name="T4" fmla="*/ 32 w 354"/>
                <a:gd name="T5" fmla="*/ 147 h 624"/>
                <a:gd name="T6" fmla="*/ 91 w 354"/>
                <a:gd name="T7" fmla="*/ 99 h 624"/>
                <a:gd name="T8" fmla="*/ 104 w 354"/>
                <a:gd name="T9" fmla="*/ 65 h 624"/>
                <a:gd name="T10" fmla="*/ 60 w 354"/>
                <a:gd name="T11" fmla="*/ 15 h 624"/>
                <a:gd name="T12" fmla="*/ 298 w 354"/>
                <a:gd name="T13" fmla="*/ 0 h 624"/>
                <a:gd name="T14" fmla="*/ 302 w 354"/>
                <a:gd name="T15" fmla="*/ 37 h 624"/>
                <a:gd name="T16" fmla="*/ 327 w 354"/>
                <a:gd name="T17" fmla="*/ 82 h 624"/>
                <a:gd name="T18" fmla="*/ 348 w 354"/>
                <a:gd name="T19" fmla="*/ 320 h 624"/>
                <a:gd name="T20" fmla="*/ 343 w 354"/>
                <a:gd name="T21" fmla="*/ 370 h 624"/>
                <a:gd name="T22" fmla="*/ 354 w 354"/>
                <a:gd name="T23" fmla="*/ 398 h 624"/>
                <a:gd name="T24" fmla="*/ 342 w 354"/>
                <a:gd name="T25" fmla="*/ 452 h 624"/>
                <a:gd name="T26" fmla="*/ 323 w 354"/>
                <a:gd name="T27" fmla="*/ 476 h 624"/>
                <a:gd name="T28" fmla="*/ 313 w 354"/>
                <a:gd name="T29" fmla="*/ 513 h 624"/>
                <a:gd name="T30" fmla="*/ 324 w 354"/>
                <a:gd name="T31" fmla="*/ 528 h 624"/>
                <a:gd name="T32" fmla="*/ 315 w 354"/>
                <a:gd name="T33" fmla="*/ 548 h 624"/>
                <a:gd name="T34" fmla="*/ 320 w 354"/>
                <a:gd name="T35" fmla="*/ 557 h 624"/>
                <a:gd name="T36" fmla="*/ 291 w 354"/>
                <a:gd name="T37" fmla="*/ 568 h 624"/>
                <a:gd name="T38" fmla="*/ 285 w 354"/>
                <a:gd name="T39" fmla="*/ 608 h 624"/>
                <a:gd name="T40" fmla="*/ 244 w 354"/>
                <a:gd name="T41" fmla="*/ 595 h 624"/>
                <a:gd name="T42" fmla="*/ 224 w 354"/>
                <a:gd name="T43" fmla="*/ 624 h 624"/>
                <a:gd name="T44" fmla="*/ 211 w 354"/>
                <a:gd name="T45" fmla="*/ 620 h 624"/>
                <a:gd name="T46" fmla="*/ 197 w 354"/>
                <a:gd name="T47" fmla="*/ 595 h 624"/>
                <a:gd name="T48" fmla="*/ 175 w 354"/>
                <a:gd name="T49" fmla="*/ 534 h 624"/>
                <a:gd name="T50" fmla="*/ 121 w 354"/>
                <a:gd name="T51" fmla="*/ 502 h 624"/>
                <a:gd name="T52" fmla="*/ 110 w 354"/>
                <a:gd name="T53" fmla="*/ 471 h 624"/>
                <a:gd name="T54" fmla="*/ 128 w 354"/>
                <a:gd name="T55" fmla="*/ 422 h 624"/>
                <a:gd name="T56" fmla="*/ 113 w 354"/>
                <a:gd name="T57" fmla="*/ 413 h 624"/>
                <a:gd name="T58" fmla="*/ 79 w 354"/>
                <a:gd name="T59" fmla="*/ 413 h 624"/>
                <a:gd name="T60" fmla="*/ 71 w 354"/>
                <a:gd name="T61" fmla="*/ 383 h 624"/>
                <a:gd name="T62" fmla="*/ 13 w 354"/>
                <a:gd name="T63" fmla="*/ 323 h 624"/>
                <a:gd name="T64" fmla="*/ 0 w 354"/>
                <a:gd name="T65" fmla="*/ 274 h 624"/>
                <a:gd name="T66" fmla="*/ 6 w 354"/>
                <a:gd name="T67" fmla="*/ 255 h 624"/>
                <a:gd name="T68" fmla="*/ 6 w 354"/>
                <a:gd name="T69" fmla="*/ 255 h 6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624"/>
                <a:gd name="T107" fmla="*/ 354 w 354"/>
                <a:gd name="T108" fmla="*/ 624 h 6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624">
                  <a:moveTo>
                    <a:pt x="6" y="255"/>
                  </a:moveTo>
                  <a:lnTo>
                    <a:pt x="43" y="177"/>
                  </a:lnTo>
                  <a:lnTo>
                    <a:pt x="32" y="147"/>
                  </a:lnTo>
                  <a:lnTo>
                    <a:pt x="91" y="99"/>
                  </a:lnTo>
                  <a:lnTo>
                    <a:pt x="104" y="65"/>
                  </a:lnTo>
                  <a:lnTo>
                    <a:pt x="60" y="15"/>
                  </a:lnTo>
                  <a:lnTo>
                    <a:pt x="298" y="0"/>
                  </a:lnTo>
                  <a:lnTo>
                    <a:pt x="302" y="37"/>
                  </a:lnTo>
                  <a:lnTo>
                    <a:pt x="327" y="82"/>
                  </a:lnTo>
                  <a:lnTo>
                    <a:pt x="348" y="320"/>
                  </a:lnTo>
                  <a:lnTo>
                    <a:pt x="343" y="370"/>
                  </a:lnTo>
                  <a:lnTo>
                    <a:pt x="354" y="398"/>
                  </a:lnTo>
                  <a:lnTo>
                    <a:pt x="342" y="452"/>
                  </a:lnTo>
                  <a:lnTo>
                    <a:pt x="323" y="476"/>
                  </a:lnTo>
                  <a:lnTo>
                    <a:pt x="313" y="513"/>
                  </a:lnTo>
                  <a:lnTo>
                    <a:pt x="324" y="528"/>
                  </a:lnTo>
                  <a:lnTo>
                    <a:pt x="315" y="548"/>
                  </a:lnTo>
                  <a:lnTo>
                    <a:pt x="320" y="557"/>
                  </a:lnTo>
                  <a:lnTo>
                    <a:pt x="291" y="568"/>
                  </a:lnTo>
                  <a:lnTo>
                    <a:pt x="285" y="608"/>
                  </a:lnTo>
                  <a:lnTo>
                    <a:pt x="244" y="595"/>
                  </a:lnTo>
                  <a:lnTo>
                    <a:pt x="224" y="624"/>
                  </a:lnTo>
                  <a:lnTo>
                    <a:pt x="211" y="620"/>
                  </a:lnTo>
                  <a:lnTo>
                    <a:pt x="197" y="595"/>
                  </a:lnTo>
                  <a:lnTo>
                    <a:pt x="175" y="534"/>
                  </a:lnTo>
                  <a:lnTo>
                    <a:pt x="121" y="502"/>
                  </a:lnTo>
                  <a:lnTo>
                    <a:pt x="110" y="471"/>
                  </a:lnTo>
                  <a:lnTo>
                    <a:pt x="128" y="422"/>
                  </a:lnTo>
                  <a:lnTo>
                    <a:pt x="113" y="413"/>
                  </a:lnTo>
                  <a:lnTo>
                    <a:pt x="79" y="413"/>
                  </a:lnTo>
                  <a:lnTo>
                    <a:pt x="71" y="383"/>
                  </a:lnTo>
                  <a:lnTo>
                    <a:pt x="13" y="323"/>
                  </a:lnTo>
                  <a:lnTo>
                    <a:pt x="0" y="274"/>
                  </a:lnTo>
                  <a:lnTo>
                    <a:pt x="6" y="25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1" name="Freeform 44"/>
            <p:cNvSpPr>
              <a:spLocks/>
            </p:cNvSpPr>
            <p:nvPr/>
          </p:nvSpPr>
          <p:spPr bwMode="auto">
            <a:xfrm>
              <a:off x="3759" y="1759"/>
              <a:ext cx="280" cy="467"/>
            </a:xfrm>
            <a:custGeom>
              <a:avLst/>
              <a:gdLst>
                <a:gd name="T0" fmla="*/ 10 w 280"/>
                <a:gd name="T1" fmla="*/ 467 h 467"/>
                <a:gd name="T2" fmla="*/ 18 w 280"/>
                <a:gd name="T3" fmla="*/ 455 h 467"/>
                <a:gd name="T4" fmla="*/ 71 w 280"/>
                <a:gd name="T5" fmla="*/ 452 h 467"/>
                <a:gd name="T6" fmla="*/ 115 w 280"/>
                <a:gd name="T7" fmla="*/ 437 h 467"/>
                <a:gd name="T8" fmla="*/ 158 w 280"/>
                <a:gd name="T9" fmla="*/ 411 h 467"/>
                <a:gd name="T10" fmla="*/ 194 w 280"/>
                <a:gd name="T11" fmla="*/ 409 h 467"/>
                <a:gd name="T12" fmla="*/ 236 w 280"/>
                <a:gd name="T13" fmla="*/ 341 h 467"/>
                <a:gd name="T14" fmla="*/ 249 w 280"/>
                <a:gd name="T15" fmla="*/ 346 h 467"/>
                <a:gd name="T16" fmla="*/ 280 w 280"/>
                <a:gd name="T17" fmla="*/ 323 h 467"/>
                <a:gd name="T18" fmla="*/ 273 w 280"/>
                <a:gd name="T19" fmla="*/ 305 h 467"/>
                <a:gd name="T20" fmla="*/ 276 w 280"/>
                <a:gd name="T21" fmla="*/ 294 h 467"/>
                <a:gd name="T22" fmla="*/ 244 w 280"/>
                <a:gd name="T23" fmla="*/ 6 h 467"/>
                <a:gd name="T24" fmla="*/ 241 w 280"/>
                <a:gd name="T25" fmla="*/ 0 h 467"/>
                <a:gd name="T26" fmla="*/ 74 w 280"/>
                <a:gd name="T27" fmla="*/ 19 h 467"/>
                <a:gd name="T28" fmla="*/ 43 w 280"/>
                <a:gd name="T29" fmla="*/ 35 h 467"/>
                <a:gd name="T30" fmla="*/ 14 w 280"/>
                <a:gd name="T31" fmla="*/ 25 h 467"/>
                <a:gd name="T32" fmla="*/ 35 w 280"/>
                <a:gd name="T33" fmla="*/ 263 h 467"/>
                <a:gd name="T34" fmla="*/ 30 w 280"/>
                <a:gd name="T35" fmla="*/ 313 h 467"/>
                <a:gd name="T36" fmla="*/ 41 w 280"/>
                <a:gd name="T37" fmla="*/ 341 h 467"/>
                <a:gd name="T38" fmla="*/ 29 w 280"/>
                <a:gd name="T39" fmla="*/ 395 h 467"/>
                <a:gd name="T40" fmla="*/ 10 w 280"/>
                <a:gd name="T41" fmla="*/ 419 h 467"/>
                <a:gd name="T42" fmla="*/ 0 w 280"/>
                <a:gd name="T43" fmla="*/ 456 h 467"/>
                <a:gd name="T44" fmla="*/ 10 w 280"/>
                <a:gd name="T45" fmla="*/ 467 h 467"/>
                <a:gd name="T46" fmla="*/ 10 w 280"/>
                <a:gd name="T47" fmla="*/ 467 h 4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0"/>
                <a:gd name="T73" fmla="*/ 0 h 467"/>
                <a:gd name="T74" fmla="*/ 280 w 280"/>
                <a:gd name="T75" fmla="*/ 467 h 4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0" h="467">
                  <a:moveTo>
                    <a:pt x="10" y="467"/>
                  </a:moveTo>
                  <a:lnTo>
                    <a:pt x="18" y="455"/>
                  </a:lnTo>
                  <a:lnTo>
                    <a:pt x="71" y="452"/>
                  </a:lnTo>
                  <a:lnTo>
                    <a:pt x="115" y="437"/>
                  </a:lnTo>
                  <a:lnTo>
                    <a:pt x="158" y="411"/>
                  </a:lnTo>
                  <a:lnTo>
                    <a:pt x="194" y="409"/>
                  </a:lnTo>
                  <a:lnTo>
                    <a:pt x="236" y="341"/>
                  </a:lnTo>
                  <a:lnTo>
                    <a:pt x="249" y="346"/>
                  </a:lnTo>
                  <a:lnTo>
                    <a:pt x="280" y="323"/>
                  </a:lnTo>
                  <a:lnTo>
                    <a:pt x="273" y="305"/>
                  </a:lnTo>
                  <a:lnTo>
                    <a:pt x="276" y="294"/>
                  </a:lnTo>
                  <a:lnTo>
                    <a:pt x="244" y="6"/>
                  </a:lnTo>
                  <a:lnTo>
                    <a:pt x="241" y="0"/>
                  </a:lnTo>
                  <a:lnTo>
                    <a:pt x="74" y="19"/>
                  </a:lnTo>
                  <a:lnTo>
                    <a:pt x="43" y="35"/>
                  </a:lnTo>
                  <a:lnTo>
                    <a:pt x="14" y="25"/>
                  </a:lnTo>
                  <a:lnTo>
                    <a:pt x="35" y="263"/>
                  </a:lnTo>
                  <a:lnTo>
                    <a:pt x="30" y="313"/>
                  </a:lnTo>
                  <a:lnTo>
                    <a:pt x="41" y="341"/>
                  </a:lnTo>
                  <a:lnTo>
                    <a:pt x="29" y="395"/>
                  </a:lnTo>
                  <a:lnTo>
                    <a:pt x="10" y="419"/>
                  </a:lnTo>
                  <a:lnTo>
                    <a:pt x="0" y="456"/>
                  </a:lnTo>
                  <a:lnTo>
                    <a:pt x="10" y="467"/>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2" name="Freeform 45"/>
            <p:cNvSpPr>
              <a:spLocks/>
            </p:cNvSpPr>
            <p:nvPr/>
          </p:nvSpPr>
          <p:spPr bwMode="auto">
            <a:xfrm>
              <a:off x="3654" y="2053"/>
              <a:ext cx="656" cy="328"/>
            </a:xfrm>
            <a:custGeom>
              <a:avLst/>
              <a:gdLst>
                <a:gd name="T0" fmla="*/ 5 w 656"/>
                <a:gd name="T1" fmla="*/ 310 h 328"/>
                <a:gd name="T2" fmla="*/ 20 w 656"/>
                <a:gd name="T3" fmla="*/ 309 h 328"/>
                <a:gd name="T4" fmla="*/ 25 w 656"/>
                <a:gd name="T5" fmla="*/ 274 h 328"/>
                <a:gd name="T6" fmla="*/ 16 w 656"/>
                <a:gd name="T7" fmla="*/ 273 h 328"/>
                <a:gd name="T8" fmla="*/ 36 w 656"/>
                <a:gd name="T9" fmla="*/ 244 h 328"/>
                <a:gd name="T10" fmla="*/ 77 w 656"/>
                <a:gd name="T11" fmla="*/ 257 h 328"/>
                <a:gd name="T12" fmla="*/ 83 w 656"/>
                <a:gd name="T13" fmla="*/ 217 h 328"/>
                <a:gd name="T14" fmla="*/ 112 w 656"/>
                <a:gd name="T15" fmla="*/ 206 h 328"/>
                <a:gd name="T16" fmla="*/ 107 w 656"/>
                <a:gd name="T17" fmla="*/ 197 h 328"/>
                <a:gd name="T18" fmla="*/ 123 w 656"/>
                <a:gd name="T19" fmla="*/ 161 h 328"/>
                <a:gd name="T20" fmla="*/ 176 w 656"/>
                <a:gd name="T21" fmla="*/ 158 h 328"/>
                <a:gd name="T22" fmla="*/ 220 w 656"/>
                <a:gd name="T23" fmla="*/ 143 h 328"/>
                <a:gd name="T24" fmla="*/ 248 w 656"/>
                <a:gd name="T25" fmla="*/ 125 h 328"/>
                <a:gd name="T26" fmla="*/ 263 w 656"/>
                <a:gd name="T27" fmla="*/ 117 h 328"/>
                <a:gd name="T28" fmla="*/ 299 w 656"/>
                <a:gd name="T29" fmla="*/ 115 h 328"/>
                <a:gd name="T30" fmla="*/ 341 w 656"/>
                <a:gd name="T31" fmla="*/ 47 h 328"/>
                <a:gd name="T32" fmla="*/ 354 w 656"/>
                <a:gd name="T33" fmla="*/ 52 h 328"/>
                <a:gd name="T34" fmla="*/ 385 w 656"/>
                <a:gd name="T35" fmla="*/ 29 h 328"/>
                <a:gd name="T36" fmla="*/ 378 w 656"/>
                <a:gd name="T37" fmla="*/ 11 h 328"/>
                <a:gd name="T38" fmla="*/ 381 w 656"/>
                <a:gd name="T39" fmla="*/ 0 h 328"/>
                <a:gd name="T40" fmla="*/ 409 w 656"/>
                <a:gd name="T41" fmla="*/ 0 h 328"/>
                <a:gd name="T42" fmla="*/ 428 w 656"/>
                <a:gd name="T43" fmla="*/ 7 h 328"/>
                <a:gd name="T44" fmla="*/ 485 w 656"/>
                <a:gd name="T45" fmla="*/ 40 h 328"/>
                <a:gd name="T46" fmla="*/ 525 w 656"/>
                <a:gd name="T47" fmla="*/ 38 h 328"/>
                <a:gd name="T48" fmla="*/ 544 w 656"/>
                <a:gd name="T49" fmla="*/ 25 h 328"/>
                <a:gd name="T50" fmla="*/ 588 w 656"/>
                <a:gd name="T51" fmla="*/ 54 h 328"/>
                <a:gd name="T52" fmla="*/ 604 w 656"/>
                <a:gd name="T53" fmla="*/ 107 h 328"/>
                <a:gd name="T54" fmla="*/ 656 w 656"/>
                <a:gd name="T55" fmla="*/ 145 h 328"/>
                <a:gd name="T56" fmla="*/ 631 w 656"/>
                <a:gd name="T57" fmla="*/ 173 h 328"/>
                <a:gd name="T58" fmla="*/ 585 w 656"/>
                <a:gd name="T59" fmla="*/ 217 h 328"/>
                <a:gd name="T60" fmla="*/ 585 w 656"/>
                <a:gd name="T61" fmla="*/ 227 h 328"/>
                <a:gd name="T62" fmla="*/ 521 w 656"/>
                <a:gd name="T63" fmla="*/ 268 h 328"/>
                <a:gd name="T64" fmla="*/ 159 w 656"/>
                <a:gd name="T65" fmla="*/ 301 h 328"/>
                <a:gd name="T66" fmla="*/ 119 w 656"/>
                <a:gd name="T67" fmla="*/ 299 h 328"/>
                <a:gd name="T68" fmla="*/ 121 w 656"/>
                <a:gd name="T69" fmla="*/ 318 h 328"/>
                <a:gd name="T70" fmla="*/ 0 w 656"/>
                <a:gd name="T71" fmla="*/ 328 h 328"/>
                <a:gd name="T72" fmla="*/ 5 w 656"/>
                <a:gd name="T73" fmla="*/ 310 h 328"/>
                <a:gd name="T74" fmla="*/ 5 w 656"/>
                <a:gd name="T75" fmla="*/ 310 h 3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6"/>
                <a:gd name="T115" fmla="*/ 0 h 328"/>
                <a:gd name="T116" fmla="*/ 656 w 656"/>
                <a:gd name="T117" fmla="*/ 328 h 3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6" h="328">
                  <a:moveTo>
                    <a:pt x="5" y="310"/>
                  </a:moveTo>
                  <a:lnTo>
                    <a:pt x="20" y="309"/>
                  </a:lnTo>
                  <a:lnTo>
                    <a:pt x="25" y="274"/>
                  </a:lnTo>
                  <a:lnTo>
                    <a:pt x="16" y="273"/>
                  </a:lnTo>
                  <a:lnTo>
                    <a:pt x="36" y="244"/>
                  </a:lnTo>
                  <a:lnTo>
                    <a:pt x="77" y="257"/>
                  </a:lnTo>
                  <a:lnTo>
                    <a:pt x="83" y="217"/>
                  </a:lnTo>
                  <a:lnTo>
                    <a:pt x="112" y="206"/>
                  </a:lnTo>
                  <a:lnTo>
                    <a:pt x="107" y="197"/>
                  </a:lnTo>
                  <a:lnTo>
                    <a:pt x="123" y="161"/>
                  </a:lnTo>
                  <a:lnTo>
                    <a:pt x="176" y="158"/>
                  </a:lnTo>
                  <a:lnTo>
                    <a:pt x="220" y="143"/>
                  </a:lnTo>
                  <a:lnTo>
                    <a:pt x="248" y="125"/>
                  </a:lnTo>
                  <a:lnTo>
                    <a:pt x="263" y="117"/>
                  </a:lnTo>
                  <a:lnTo>
                    <a:pt x="299" y="115"/>
                  </a:lnTo>
                  <a:lnTo>
                    <a:pt x="341" y="47"/>
                  </a:lnTo>
                  <a:lnTo>
                    <a:pt x="354" y="52"/>
                  </a:lnTo>
                  <a:lnTo>
                    <a:pt x="385" y="29"/>
                  </a:lnTo>
                  <a:lnTo>
                    <a:pt x="378" y="11"/>
                  </a:lnTo>
                  <a:lnTo>
                    <a:pt x="381" y="0"/>
                  </a:lnTo>
                  <a:lnTo>
                    <a:pt x="409" y="0"/>
                  </a:lnTo>
                  <a:lnTo>
                    <a:pt x="428" y="7"/>
                  </a:lnTo>
                  <a:lnTo>
                    <a:pt x="485" y="40"/>
                  </a:lnTo>
                  <a:lnTo>
                    <a:pt x="525" y="38"/>
                  </a:lnTo>
                  <a:lnTo>
                    <a:pt x="544" y="25"/>
                  </a:lnTo>
                  <a:lnTo>
                    <a:pt x="588" y="54"/>
                  </a:lnTo>
                  <a:lnTo>
                    <a:pt x="604" y="107"/>
                  </a:lnTo>
                  <a:lnTo>
                    <a:pt x="656" y="145"/>
                  </a:lnTo>
                  <a:lnTo>
                    <a:pt x="631" y="173"/>
                  </a:lnTo>
                  <a:lnTo>
                    <a:pt x="585" y="217"/>
                  </a:lnTo>
                  <a:lnTo>
                    <a:pt x="585" y="227"/>
                  </a:lnTo>
                  <a:lnTo>
                    <a:pt x="521" y="268"/>
                  </a:lnTo>
                  <a:lnTo>
                    <a:pt x="159" y="301"/>
                  </a:lnTo>
                  <a:lnTo>
                    <a:pt x="119" y="299"/>
                  </a:lnTo>
                  <a:lnTo>
                    <a:pt x="121" y="318"/>
                  </a:lnTo>
                  <a:lnTo>
                    <a:pt x="0" y="328"/>
                  </a:lnTo>
                  <a:lnTo>
                    <a:pt x="5" y="31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3" name="Freeform 46"/>
            <p:cNvSpPr>
              <a:spLocks/>
            </p:cNvSpPr>
            <p:nvPr/>
          </p:nvSpPr>
          <p:spPr bwMode="auto">
            <a:xfrm>
              <a:off x="3583" y="2297"/>
              <a:ext cx="771" cy="255"/>
            </a:xfrm>
            <a:custGeom>
              <a:avLst/>
              <a:gdLst>
                <a:gd name="T0" fmla="*/ 14 w 771"/>
                <a:gd name="T1" fmla="*/ 209 h 255"/>
                <a:gd name="T2" fmla="*/ 9 w 771"/>
                <a:gd name="T3" fmla="*/ 206 h 255"/>
                <a:gd name="T4" fmla="*/ 31 w 771"/>
                <a:gd name="T5" fmla="*/ 189 h 255"/>
                <a:gd name="T6" fmla="*/ 52 w 771"/>
                <a:gd name="T7" fmla="*/ 150 h 255"/>
                <a:gd name="T8" fmla="*/ 46 w 771"/>
                <a:gd name="T9" fmla="*/ 140 h 255"/>
                <a:gd name="T10" fmla="*/ 57 w 771"/>
                <a:gd name="T11" fmla="*/ 121 h 255"/>
                <a:gd name="T12" fmla="*/ 57 w 771"/>
                <a:gd name="T13" fmla="*/ 99 h 255"/>
                <a:gd name="T14" fmla="*/ 71 w 771"/>
                <a:gd name="T15" fmla="*/ 84 h 255"/>
                <a:gd name="T16" fmla="*/ 192 w 771"/>
                <a:gd name="T17" fmla="*/ 74 h 255"/>
                <a:gd name="T18" fmla="*/ 190 w 771"/>
                <a:gd name="T19" fmla="*/ 55 h 255"/>
                <a:gd name="T20" fmla="*/ 230 w 771"/>
                <a:gd name="T21" fmla="*/ 57 h 255"/>
                <a:gd name="T22" fmla="*/ 592 w 771"/>
                <a:gd name="T23" fmla="*/ 24 h 255"/>
                <a:gd name="T24" fmla="*/ 771 w 771"/>
                <a:gd name="T25" fmla="*/ 0 h 255"/>
                <a:gd name="T26" fmla="*/ 740 w 771"/>
                <a:gd name="T27" fmla="*/ 62 h 255"/>
                <a:gd name="T28" fmla="*/ 689 w 771"/>
                <a:gd name="T29" fmla="*/ 73 h 255"/>
                <a:gd name="T30" fmla="*/ 667 w 771"/>
                <a:gd name="T31" fmla="*/ 102 h 255"/>
                <a:gd name="T32" fmla="*/ 579 w 771"/>
                <a:gd name="T33" fmla="*/ 154 h 255"/>
                <a:gd name="T34" fmla="*/ 574 w 771"/>
                <a:gd name="T35" fmla="*/ 173 h 255"/>
                <a:gd name="T36" fmla="*/ 552 w 771"/>
                <a:gd name="T37" fmla="*/ 184 h 255"/>
                <a:gd name="T38" fmla="*/ 552 w 771"/>
                <a:gd name="T39" fmla="*/ 209 h 255"/>
                <a:gd name="T40" fmla="*/ 433 w 771"/>
                <a:gd name="T41" fmla="*/ 222 h 255"/>
                <a:gd name="T42" fmla="*/ 194 w 771"/>
                <a:gd name="T43" fmla="*/ 244 h 255"/>
                <a:gd name="T44" fmla="*/ 0 w 771"/>
                <a:gd name="T45" fmla="*/ 255 h 255"/>
                <a:gd name="T46" fmla="*/ 14 w 771"/>
                <a:gd name="T47" fmla="*/ 209 h 255"/>
                <a:gd name="T48" fmla="*/ 14 w 771"/>
                <a:gd name="T49" fmla="*/ 209 h 2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1"/>
                <a:gd name="T76" fmla="*/ 0 h 255"/>
                <a:gd name="T77" fmla="*/ 771 w 771"/>
                <a:gd name="T78" fmla="*/ 255 h 2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1" h="255">
                  <a:moveTo>
                    <a:pt x="14" y="209"/>
                  </a:moveTo>
                  <a:lnTo>
                    <a:pt x="9" y="206"/>
                  </a:lnTo>
                  <a:lnTo>
                    <a:pt x="31" y="189"/>
                  </a:lnTo>
                  <a:lnTo>
                    <a:pt x="52" y="150"/>
                  </a:lnTo>
                  <a:lnTo>
                    <a:pt x="46" y="140"/>
                  </a:lnTo>
                  <a:lnTo>
                    <a:pt x="57" y="121"/>
                  </a:lnTo>
                  <a:lnTo>
                    <a:pt x="57" y="99"/>
                  </a:lnTo>
                  <a:lnTo>
                    <a:pt x="71" y="84"/>
                  </a:lnTo>
                  <a:lnTo>
                    <a:pt x="192" y="74"/>
                  </a:lnTo>
                  <a:lnTo>
                    <a:pt x="190" y="55"/>
                  </a:lnTo>
                  <a:lnTo>
                    <a:pt x="230" y="57"/>
                  </a:lnTo>
                  <a:lnTo>
                    <a:pt x="592" y="24"/>
                  </a:lnTo>
                  <a:lnTo>
                    <a:pt x="771" y="0"/>
                  </a:lnTo>
                  <a:lnTo>
                    <a:pt x="740" y="62"/>
                  </a:lnTo>
                  <a:lnTo>
                    <a:pt x="689" y="73"/>
                  </a:lnTo>
                  <a:lnTo>
                    <a:pt x="667" y="102"/>
                  </a:lnTo>
                  <a:lnTo>
                    <a:pt x="579" y="154"/>
                  </a:lnTo>
                  <a:lnTo>
                    <a:pt x="574" y="173"/>
                  </a:lnTo>
                  <a:lnTo>
                    <a:pt x="552" y="184"/>
                  </a:lnTo>
                  <a:lnTo>
                    <a:pt x="552" y="209"/>
                  </a:lnTo>
                  <a:lnTo>
                    <a:pt x="433" y="222"/>
                  </a:lnTo>
                  <a:lnTo>
                    <a:pt x="194" y="244"/>
                  </a:lnTo>
                  <a:lnTo>
                    <a:pt x="0" y="255"/>
                  </a:lnTo>
                  <a:lnTo>
                    <a:pt x="14" y="20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4" name="Freeform 47"/>
            <p:cNvSpPr>
              <a:spLocks/>
            </p:cNvSpPr>
            <p:nvPr/>
          </p:nvSpPr>
          <p:spPr bwMode="auto">
            <a:xfrm>
              <a:off x="3478" y="2541"/>
              <a:ext cx="321" cy="541"/>
            </a:xfrm>
            <a:custGeom>
              <a:avLst/>
              <a:gdLst>
                <a:gd name="T0" fmla="*/ 22 w 321"/>
                <a:gd name="T1" fmla="*/ 378 h 541"/>
                <a:gd name="T2" fmla="*/ 53 w 321"/>
                <a:gd name="T3" fmla="*/ 335 h 541"/>
                <a:gd name="T4" fmla="*/ 42 w 321"/>
                <a:gd name="T5" fmla="*/ 324 h 541"/>
                <a:gd name="T6" fmla="*/ 31 w 321"/>
                <a:gd name="T7" fmla="*/ 238 h 541"/>
                <a:gd name="T8" fmla="*/ 25 w 321"/>
                <a:gd name="T9" fmla="*/ 178 h 541"/>
                <a:gd name="T10" fmla="*/ 48 w 321"/>
                <a:gd name="T11" fmla="*/ 112 h 541"/>
                <a:gd name="T12" fmla="*/ 83 w 321"/>
                <a:gd name="T13" fmla="*/ 65 h 541"/>
                <a:gd name="T14" fmla="*/ 80 w 321"/>
                <a:gd name="T15" fmla="*/ 52 h 541"/>
                <a:gd name="T16" fmla="*/ 105 w 321"/>
                <a:gd name="T17" fmla="*/ 11 h 541"/>
                <a:gd name="T18" fmla="*/ 299 w 321"/>
                <a:gd name="T19" fmla="*/ 0 h 541"/>
                <a:gd name="T20" fmla="*/ 308 w 321"/>
                <a:gd name="T21" fmla="*/ 10 h 541"/>
                <a:gd name="T22" fmla="*/ 299 w 321"/>
                <a:gd name="T23" fmla="*/ 346 h 541"/>
                <a:gd name="T24" fmla="*/ 321 w 321"/>
                <a:gd name="T25" fmla="*/ 508 h 541"/>
                <a:gd name="T26" fmla="*/ 313 w 321"/>
                <a:gd name="T27" fmla="*/ 516 h 541"/>
                <a:gd name="T28" fmla="*/ 270 w 321"/>
                <a:gd name="T29" fmla="*/ 507 h 541"/>
                <a:gd name="T30" fmla="*/ 209 w 321"/>
                <a:gd name="T31" fmla="*/ 541 h 541"/>
                <a:gd name="T32" fmla="*/ 177 w 321"/>
                <a:gd name="T33" fmla="*/ 490 h 541"/>
                <a:gd name="T34" fmla="*/ 182 w 321"/>
                <a:gd name="T35" fmla="*/ 452 h 541"/>
                <a:gd name="T36" fmla="*/ 0 w 321"/>
                <a:gd name="T37" fmla="*/ 460 h 541"/>
                <a:gd name="T38" fmla="*/ 22 w 321"/>
                <a:gd name="T39" fmla="*/ 378 h 541"/>
                <a:gd name="T40" fmla="*/ 22 w 321"/>
                <a:gd name="T41" fmla="*/ 378 h 5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1"/>
                <a:gd name="T64" fmla="*/ 0 h 541"/>
                <a:gd name="T65" fmla="*/ 321 w 321"/>
                <a:gd name="T66" fmla="*/ 541 h 5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1" h="541">
                  <a:moveTo>
                    <a:pt x="22" y="378"/>
                  </a:moveTo>
                  <a:lnTo>
                    <a:pt x="53" y="335"/>
                  </a:lnTo>
                  <a:lnTo>
                    <a:pt x="42" y="324"/>
                  </a:lnTo>
                  <a:lnTo>
                    <a:pt x="31" y="238"/>
                  </a:lnTo>
                  <a:lnTo>
                    <a:pt x="25" y="178"/>
                  </a:lnTo>
                  <a:lnTo>
                    <a:pt x="48" y="112"/>
                  </a:lnTo>
                  <a:lnTo>
                    <a:pt x="83" y="65"/>
                  </a:lnTo>
                  <a:lnTo>
                    <a:pt x="80" y="52"/>
                  </a:lnTo>
                  <a:lnTo>
                    <a:pt x="105" y="11"/>
                  </a:lnTo>
                  <a:lnTo>
                    <a:pt x="299" y="0"/>
                  </a:lnTo>
                  <a:lnTo>
                    <a:pt x="308" y="10"/>
                  </a:lnTo>
                  <a:lnTo>
                    <a:pt x="299" y="346"/>
                  </a:lnTo>
                  <a:lnTo>
                    <a:pt x="321" y="508"/>
                  </a:lnTo>
                  <a:lnTo>
                    <a:pt x="313" y="516"/>
                  </a:lnTo>
                  <a:lnTo>
                    <a:pt x="270" y="507"/>
                  </a:lnTo>
                  <a:lnTo>
                    <a:pt x="209" y="541"/>
                  </a:lnTo>
                  <a:lnTo>
                    <a:pt x="177" y="490"/>
                  </a:lnTo>
                  <a:lnTo>
                    <a:pt x="182" y="452"/>
                  </a:lnTo>
                  <a:lnTo>
                    <a:pt x="0" y="460"/>
                  </a:lnTo>
                  <a:lnTo>
                    <a:pt x="22" y="37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5" name="Freeform 48"/>
            <p:cNvSpPr>
              <a:spLocks/>
            </p:cNvSpPr>
            <p:nvPr/>
          </p:nvSpPr>
          <p:spPr bwMode="auto">
            <a:xfrm>
              <a:off x="3777" y="2519"/>
              <a:ext cx="344" cy="548"/>
            </a:xfrm>
            <a:custGeom>
              <a:avLst/>
              <a:gdLst>
                <a:gd name="T0" fmla="*/ 9 w 344"/>
                <a:gd name="T1" fmla="*/ 32 h 548"/>
                <a:gd name="T2" fmla="*/ 0 w 344"/>
                <a:gd name="T3" fmla="*/ 368 h 548"/>
                <a:gd name="T4" fmla="*/ 22 w 344"/>
                <a:gd name="T5" fmla="*/ 530 h 548"/>
                <a:gd name="T6" fmla="*/ 45 w 344"/>
                <a:gd name="T7" fmla="*/ 537 h 548"/>
                <a:gd name="T8" fmla="*/ 66 w 344"/>
                <a:gd name="T9" fmla="*/ 524 h 548"/>
                <a:gd name="T10" fmla="*/ 80 w 344"/>
                <a:gd name="T11" fmla="*/ 537 h 548"/>
                <a:gd name="T12" fmla="*/ 59 w 344"/>
                <a:gd name="T13" fmla="*/ 548 h 548"/>
                <a:gd name="T14" fmla="*/ 108 w 344"/>
                <a:gd name="T15" fmla="*/ 535 h 548"/>
                <a:gd name="T16" fmla="*/ 118 w 344"/>
                <a:gd name="T17" fmla="*/ 519 h 548"/>
                <a:gd name="T18" fmla="*/ 111 w 344"/>
                <a:gd name="T19" fmla="*/ 512 h 548"/>
                <a:gd name="T20" fmla="*/ 114 w 344"/>
                <a:gd name="T21" fmla="*/ 497 h 548"/>
                <a:gd name="T22" fmla="*/ 91 w 344"/>
                <a:gd name="T23" fmla="*/ 477 h 548"/>
                <a:gd name="T24" fmla="*/ 92 w 344"/>
                <a:gd name="T25" fmla="*/ 458 h 548"/>
                <a:gd name="T26" fmla="*/ 344 w 344"/>
                <a:gd name="T27" fmla="*/ 436 h 548"/>
                <a:gd name="T28" fmla="*/ 322 w 344"/>
                <a:gd name="T29" fmla="*/ 351 h 548"/>
                <a:gd name="T30" fmla="*/ 336 w 344"/>
                <a:gd name="T31" fmla="*/ 299 h 548"/>
                <a:gd name="T32" fmla="*/ 303 w 344"/>
                <a:gd name="T33" fmla="*/ 231 h 548"/>
                <a:gd name="T34" fmla="*/ 239 w 344"/>
                <a:gd name="T35" fmla="*/ 0 h 548"/>
                <a:gd name="T36" fmla="*/ 0 w 344"/>
                <a:gd name="T37" fmla="*/ 22 h 548"/>
                <a:gd name="T38" fmla="*/ 9 w 344"/>
                <a:gd name="T39" fmla="*/ 32 h 548"/>
                <a:gd name="T40" fmla="*/ 9 w 344"/>
                <a:gd name="T41" fmla="*/ 32 h 5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4"/>
                <a:gd name="T64" fmla="*/ 0 h 548"/>
                <a:gd name="T65" fmla="*/ 344 w 344"/>
                <a:gd name="T66" fmla="*/ 548 h 5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4" h="548">
                  <a:moveTo>
                    <a:pt x="9" y="32"/>
                  </a:moveTo>
                  <a:lnTo>
                    <a:pt x="0" y="368"/>
                  </a:lnTo>
                  <a:lnTo>
                    <a:pt x="22" y="530"/>
                  </a:lnTo>
                  <a:lnTo>
                    <a:pt x="45" y="537"/>
                  </a:lnTo>
                  <a:lnTo>
                    <a:pt x="66" y="524"/>
                  </a:lnTo>
                  <a:lnTo>
                    <a:pt x="80" y="537"/>
                  </a:lnTo>
                  <a:lnTo>
                    <a:pt x="59" y="548"/>
                  </a:lnTo>
                  <a:lnTo>
                    <a:pt x="108" y="535"/>
                  </a:lnTo>
                  <a:lnTo>
                    <a:pt x="118" y="519"/>
                  </a:lnTo>
                  <a:lnTo>
                    <a:pt x="111" y="512"/>
                  </a:lnTo>
                  <a:lnTo>
                    <a:pt x="114" y="497"/>
                  </a:lnTo>
                  <a:lnTo>
                    <a:pt x="91" y="477"/>
                  </a:lnTo>
                  <a:lnTo>
                    <a:pt x="92" y="458"/>
                  </a:lnTo>
                  <a:lnTo>
                    <a:pt x="344" y="436"/>
                  </a:lnTo>
                  <a:lnTo>
                    <a:pt x="322" y="351"/>
                  </a:lnTo>
                  <a:lnTo>
                    <a:pt x="336" y="299"/>
                  </a:lnTo>
                  <a:lnTo>
                    <a:pt x="303" y="231"/>
                  </a:lnTo>
                  <a:lnTo>
                    <a:pt x="239" y="0"/>
                  </a:lnTo>
                  <a:lnTo>
                    <a:pt x="0" y="22"/>
                  </a:lnTo>
                  <a:lnTo>
                    <a:pt x="9" y="3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6" name="Freeform 49"/>
            <p:cNvSpPr>
              <a:spLocks/>
            </p:cNvSpPr>
            <p:nvPr/>
          </p:nvSpPr>
          <p:spPr bwMode="auto">
            <a:xfrm>
              <a:off x="4016" y="2492"/>
              <a:ext cx="486" cy="498"/>
            </a:xfrm>
            <a:custGeom>
              <a:avLst/>
              <a:gdLst>
                <a:gd name="T0" fmla="*/ 64 w 486"/>
                <a:gd name="T1" fmla="*/ 258 h 498"/>
                <a:gd name="T2" fmla="*/ 97 w 486"/>
                <a:gd name="T3" fmla="*/ 326 h 498"/>
                <a:gd name="T4" fmla="*/ 83 w 486"/>
                <a:gd name="T5" fmla="*/ 378 h 498"/>
                <a:gd name="T6" fmla="*/ 105 w 486"/>
                <a:gd name="T7" fmla="*/ 463 h 498"/>
                <a:gd name="T8" fmla="*/ 123 w 486"/>
                <a:gd name="T9" fmla="*/ 493 h 498"/>
                <a:gd name="T10" fmla="*/ 384 w 486"/>
                <a:gd name="T11" fmla="*/ 477 h 498"/>
                <a:gd name="T12" fmla="*/ 387 w 486"/>
                <a:gd name="T13" fmla="*/ 496 h 498"/>
                <a:gd name="T14" fmla="*/ 403 w 486"/>
                <a:gd name="T15" fmla="*/ 498 h 498"/>
                <a:gd name="T16" fmla="*/ 396 w 486"/>
                <a:gd name="T17" fmla="*/ 457 h 498"/>
                <a:gd name="T18" fmla="*/ 407 w 486"/>
                <a:gd name="T19" fmla="*/ 446 h 498"/>
                <a:gd name="T20" fmla="*/ 445 w 486"/>
                <a:gd name="T21" fmla="*/ 452 h 498"/>
                <a:gd name="T22" fmla="*/ 452 w 486"/>
                <a:gd name="T23" fmla="*/ 424 h 498"/>
                <a:gd name="T24" fmla="*/ 447 w 486"/>
                <a:gd name="T25" fmla="*/ 384 h 498"/>
                <a:gd name="T26" fmla="*/ 463 w 486"/>
                <a:gd name="T27" fmla="*/ 373 h 498"/>
                <a:gd name="T28" fmla="*/ 486 w 486"/>
                <a:gd name="T29" fmla="*/ 298 h 498"/>
                <a:gd name="T30" fmla="*/ 469 w 486"/>
                <a:gd name="T31" fmla="*/ 295 h 498"/>
                <a:gd name="T32" fmla="*/ 406 w 486"/>
                <a:gd name="T33" fmla="*/ 197 h 498"/>
                <a:gd name="T34" fmla="*/ 271 w 486"/>
                <a:gd name="T35" fmla="*/ 74 h 498"/>
                <a:gd name="T36" fmla="*/ 211 w 486"/>
                <a:gd name="T37" fmla="*/ 37 h 498"/>
                <a:gd name="T38" fmla="*/ 230 w 486"/>
                <a:gd name="T39" fmla="*/ 0 h 498"/>
                <a:gd name="T40" fmla="*/ 119 w 486"/>
                <a:gd name="T41" fmla="*/ 14 h 498"/>
                <a:gd name="T42" fmla="*/ 0 w 486"/>
                <a:gd name="T43" fmla="*/ 27 h 498"/>
                <a:gd name="T44" fmla="*/ 64 w 486"/>
                <a:gd name="T45" fmla="*/ 258 h 498"/>
                <a:gd name="T46" fmla="*/ 64 w 486"/>
                <a:gd name="T47" fmla="*/ 258 h 4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6"/>
                <a:gd name="T73" fmla="*/ 0 h 498"/>
                <a:gd name="T74" fmla="*/ 486 w 486"/>
                <a:gd name="T75" fmla="*/ 498 h 4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6" h="498">
                  <a:moveTo>
                    <a:pt x="64" y="258"/>
                  </a:moveTo>
                  <a:lnTo>
                    <a:pt x="97" y="326"/>
                  </a:lnTo>
                  <a:lnTo>
                    <a:pt x="83" y="378"/>
                  </a:lnTo>
                  <a:lnTo>
                    <a:pt x="105" y="463"/>
                  </a:lnTo>
                  <a:lnTo>
                    <a:pt x="123" y="493"/>
                  </a:lnTo>
                  <a:lnTo>
                    <a:pt x="384" y="477"/>
                  </a:lnTo>
                  <a:lnTo>
                    <a:pt x="387" y="496"/>
                  </a:lnTo>
                  <a:lnTo>
                    <a:pt x="403" y="498"/>
                  </a:lnTo>
                  <a:lnTo>
                    <a:pt x="396" y="457"/>
                  </a:lnTo>
                  <a:lnTo>
                    <a:pt x="407" y="446"/>
                  </a:lnTo>
                  <a:lnTo>
                    <a:pt x="445" y="452"/>
                  </a:lnTo>
                  <a:lnTo>
                    <a:pt x="452" y="424"/>
                  </a:lnTo>
                  <a:lnTo>
                    <a:pt x="447" y="384"/>
                  </a:lnTo>
                  <a:lnTo>
                    <a:pt x="463" y="373"/>
                  </a:lnTo>
                  <a:lnTo>
                    <a:pt x="486" y="298"/>
                  </a:lnTo>
                  <a:lnTo>
                    <a:pt x="469" y="295"/>
                  </a:lnTo>
                  <a:lnTo>
                    <a:pt x="406" y="197"/>
                  </a:lnTo>
                  <a:lnTo>
                    <a:pt x="271" y="74"/>
                  </a:lnTo>
                  <a:lnTo>
                    <a:pt x="211" y="37"/>
                  </a:lnTo>
                  <a:lnTo>
                    <a:pt x="230" y="0"/>
                  </a:lnTo>
                  <a:lnTo>
                    <a:pt x="119" y="14"/>
                  </a:lnTo>
                  <a:lnTo>
                    <a:pt x="0" y="27"/>
                  </a:lnTo>
                  <a:lnTo>
                    <a:pt x="64" y="25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7" name="Freeform 50"/>
            <p:cNvSpPr>
              <a:spLocks/>
            </p:cNvSpPr>
            <p:nvPr/>
          </p:nvSpPr>
          <p:spPr bwMode="auto">
            <a:xfrm>
              <a:off x="3868" y="2938"/>
              <a:ext cx="821" cy="604"/>
            </a:xfrm>
            <a:custGeom>
              <a:avLst/>
              <a:gdLst>
                <a:gd name="T0" fmla="*/ 0 w 821"/>
                <a:gd name="T1" fmla="*/ 58 h 604"/>
                <a:gd name="T2" fmla="*/ 23 w 821"/>
                <a:gd name="T3" fmla="*/ 78 h 604"/>
                <a:gd name="T4" fmla="*/ 20 w 821"/>
                <a:gd name="T5" fmla="*/ 93 h 604"/>
                <a:gd name="T6" fmla="*/ 27 w 821"/>
                <a:gd name="T7" fmla="*/ 100 h 604"/>
                <a:gd name="T8" fmla="*/ 17 w 821"/>
                <a:gd name="T9" fmla="*/ 116 h 604"/>
                <a:gd name="T10" fmla="*/ 113 w 821"/>
                <a:gd name="T11" fmla="*/ 83 h 604"/>
                <a:gd name="T12" fmla="*/ 236 w 821"/>
                <a:gd name="T13" fmla="*/ 160 h 604"/>
                <a:gd name="T14" fmla="*/ 337 w 821"/>
                <a:gd name="T15" fmla="*/ 107 h 604"/>
                <a:gd name="T16" fmla="*/ 395 w 821"/>
                <a:gd name="T17" fmla="*/ 119 h 604"/>
                <a:gd name="T18" fmla="*/ 469 w 821"/>
                <a:gd name="T19" fmla="*/ 192 h 604"/>
                <a:gd name="T20" fmla="*/ 494 w 821"/>
                <a:gd name="T21" fmla="*/ 192 h 604"/>
                <a:gd name="T22" fmla="*/ 519 w 821"/>
                <a:gd name="T23" fmla="*/ 242 h 604"/>
                <a:gd name="T24" fmla="*/ 513 w 821"/>
                <a:gd name="T25" fmla="*/ 338 h 604"/>
                <a:gd name="T26" fmla="*/ 530 w 821"/>
                <a:gd name="T27" fmla="*/ 349 h 604"/>
                <a:gd name="T28" fmla="*/ 533 w 821"/>
                <a:gd name="T29" fmla="*/ 332 h 604"/>
                <a:gd name="T30" fmla="*/ 557 w 821"/>
                <a:gd name="T31" fmla="*/ 332 h 604"/>
                <a:gd name="T32" fmla="*/ 533 w 821"/>
                <a:gd name="T33" fmla="*/ 377 h 604"/>
                <a:gd name="T34" fmla="*/ 596 w 821"/>
                <a:gd name="T35" fmla="*/ 440 h 604"/>
                <a:gd name="T36" fmla="*/ 606 w 821"/>
                <a:gd name="T37" fmla="*/ 421 h 604"/>
                <a:gd name="T38" fmla="*/ 611 w 821"/>
                <a:gd name="T39" fmla="*/ 467 h 604"/>
                <a:gd name="T40" fmla="*/ 631 w 821"/>
                <a:gd name="T41" fmla="*/ 477 h 604"/>
                <a:gd name="T42" fmla="*/ 653 w 821"/>
                <a:gd name="T43" fmla="*/ 530 h 604"/>
                <a:gd name="T44" fmla="*/ 673 w 821"/>
                <a:gd name="T45" fmla="*/ 530 h 604"/>
                <a:gd name="T46" fmla="*/ 722 w 821"/>
                <a:gd name="T47" fmla="*/ 580 h 604"/>
                <a:gd name="T48" fmla="*/ 749 w 821"/>
                <a:gd name="T49" fmla="*/ 584 h 604"/>
                <a:gd name="T50" fmla="*/ 749 w 821"/>
                <a:gd name="T51" fmla="*/ 591 h 604"/>
                <a:gd name="T52" fmla="*/ 730 w 821"/>
                <a:gd name="T53" fmla="*/ 604 h 604"/>
                <a:gd name="T54" fmla="*/ 773 w 821"/>
                <a:gd name="T55" fmla="*/ 599 h 604"/>
                <a:gd name="T56" fmla="*/ 799 w 821"/>
                <a:gd name="T57" fmla="*/ 587 h 604"/>
                <a:gd name="T58" fmla="*/ 814 w 821"/>
                <a:gd name="T59" fmla="*/ 517 h 604"/>
                <a:gd name="T60" fmla="*/ 821 w 821"/>
                <a:gd name="T61" fmla="*/ 521 h 604"/>
                <a:gd name="T62" fmla="*/ 814 w 821"/>
                <a:gd name="T63" fmla="*/ 423 h 604"/>
                <a:gd name="T64" fmla="*/ 804 w 821"/>
                <a:gd name="T65" fmla="*/ 395 h 604"/>
                <a:gd name="T66" fmla="*/ 716 w 821"/>
                <a:gd name="T67" fmla="*/ 253 h 604"/>
                <a:gd name="T68" fmla="*/ 647 w 821"/>
                <a:gd name="T69" fmla="*/ 119 h 604"/>
                <a:gd name="T70" fmla="*/ 604 w 821"/>
                <a:gd name="T71" fmla="*/ 9 h 604"/>
                <a:gd name="T72" fmla="*/ 593 w 821"/>
                <a:gd name="T73" fmla="*/ 6 h 604"/>
                <a:gd name="T74" fmla="*/ 555 w 821"/>
                <a:gd name="T75" fmla="*/ 0 h 604"/>
                <a:gd name="T76" fmla="*/ 544 w 821"/>
                <a:gd name="T77" fmla="*/ 11 h 604"/>
                <a:gd name="T78" fmla="*/ 551 w 821"/>
                <a:gd name="T79" fmla="*/ 52 h 604"/>
                <a:gd name="T80" fmla="*/ 535 w 821"/>
                <a:gd name="T81" fmla="*/ 50 h 604"/>
                <a:gd name="T82" fmla="*/ 532 w 821"/>
                <a:gd name="T83" fmla="*/ 31 h 604"/>
                <a:gd name="T84" fmla="*/ 271 w 821"/>
                <a:gd name="T85" fmla="*/ 47 h 604"/>
                <a:gd name="T86" fmla="*/ 253 w 821"/>
                <a:gd name="T87" fmla="*/ 17 h 604"/>
                <a:gd name="T88" fmla="*/ 1 w 821"/>
                <a:gd name="T89" fmla="*/ 39 h 604"/>
                <a:gd name="T90" fmla="*/ 0 w 821"/>
                <a:gd name="T91" fmla="*/ 58 h 604"/>
                <a:gd name="T92" fmla="*/ 0 w 821"/>
                <a:gd name="T93" fmla="*/ 58 h 6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21"/>
                <a:gd name="T142" fmla="*/ 0 h 604"/>
                <a:gd name="T143" fmla="*/ 821 w 821"/>
                <a:gd name="T144" fmla="*/ 604 h 6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21" h="604">
                  <a:moveTo>
                    <a:pt x="0" y="58"/>
                  </a:moveTo>
                  <a:lnTo>
                    <a:pt x="23" y="78"/>
                  </a:lnTo>
                  <a:lnTo>
                    <a:pt x="20" y="93"/>
                  </a:lnTo>
                  <a:lnTo>
                    <a:pt x="27" y="100"/>
                  </a:lnTo>
                  <a:lnTo>
                    <a:pt x="17" y="116"/>
                  </a:lnTo>
                  <a:lnTo>
                    <a:pt x="113" y="83"/>
                  </a:lnTo>
                  <a:lnTo>
                    <a:pt x="236" y="160"/>
                  </a:lnTo>
                  <a:lnTo>
                    <a:pt x="337" y="107"/>
                  </a:lnTo>
                  <a:lnTo>
                    <a:pt x="395" y="119"/>
                  </a:lnTo>
                  <a:lnTo>
                    <a:pt x="469" y="192"/>
                  </a:lnTo>
                  <a:lnTo>
                    <a:pt x="494" y="192"/>
                  </a:lnTo>
                  <a:lnTo>
                    <a:pt x="519" y="242"/>
                  </a:lnTo>
                  <a:lnTo>
                    <a:pt x="513" y="338"/>
                  </a:lnTo>
                  <a:lnTo>
                    <a:pt x="530" y="349"/>
                  </a:lnTo>
                  <a:lnTo>
                    <a:pt x="533" y="332"/>
                  </a:lnTo>
                  <a:lnTo>
                    <a:pt x="557" y="332"/>
                  </a:lnTo>
                  <a:lnTo>
                    <a:pt x="533" y="377"/>
                  </a:lnTo>
                  <a:lnTo>
                    <a:pt x="596" y="440"/>
                  </a:lnTo>
                  <a:lnTo>
                    <a:pt x="606" y="421"/>
                  </a:lnTo>
                  <a:lnTo>
                    <a:pt x="611" y="467"/>
                  </a:lnTo>
                  <a:lnTo>
                    <a:pt x="631" y="477"/>
                  </a:lnTo>
                  <a:lnTo>
                    <a:pt x="653" y="530"/>
                  </a:lnTo>
                  <a:lnTo>
                    <a:pt x="673" y="530"/>
                  </a:lnTo>
                  <a:lnTo>
                    <a:pt x="722" y="580"/>
                  </a:lnTo>
                  <a:lnTo>
                    <a:pt x="749" y="584"/>
                  </a:lnTo>
                  <a:lnTo>
                    <a:pt x="749" y="591"/>
                  </a:lnTo>
                  <a:lnTo>
                    <a:pt x="730" y="604"/>
                  </a:lnTo>
                  <a:lnTo>
                    <a:pt x="773" y="599"/>
                  </a:lnTo>
                  <a:lnTo>
                    <a:pt x="799" y="587"/>
                  </a:lnTo>
                  <a:lnTo>
                    <a:pt x="814" y="517"/>
                  </a:lnTo>
                  <a:lnTo>
                    <a:pt x="821" y="521"/>
                  </a:lnTo>
                  <a:lnTo>
                    <a:pt x="814" y="423"/>
                  </a:lnTo>
                  <a:lnTo>
                    <a:pt x="804" y="395"/>
                  </a:lnTo>
                  <a:lnTo>
                    <a:pt x="716" y="253"/>
                  </a:lnTo>
                  <a:lnTo>
                    <a:pt x="647" y="119"/>
                  </a:lnTo>
                  <a:lnTo>
                    <a:pt x="604" y="9"/>
                  </a:lnTo>
                  <a:lnTo>
                    <a:pt x="593" y="6"/>
                  </a:lnTo>
                  <a:lnTo>
                    <a:pt x="555" y="0"/>
                  </a:lnTo>
                  <a:lnTo>
                    <a:pt x="544" y="11"/>
                  </a:lnTo>
                  <a:lnTo>
                    <a:pt x="551" y="52"/>
                  </a:lnTo>
                  <a:lnTo>
                    <a:pt x="535" y="50"/>
                  </a:lnTo>
                  <a:lnTo>
                    <a:pt x="532" y="31"/>
                  </a:lnTo>
                  <a:lnTo>
                    <a:pt x="271" y="47"/>
                  </a:lnTo>
                  <a:lnTo>
                    <a:pt x="253" y="17"/>
                  </a:lnTo>
                  <a:lnTo>
                    <a:pt x="1" y="39"/>
                  </a:lnTo>
                  <a:lnTo>
                    <a:pt x="0" y="5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8" name="Freeform 51"/>
            <p:cNvSpPr>
              <a:spLocks/>
            </p:cNvSpPr>
            <p:nvPr/>
          </p:nvSpPr>
          <p:spPr bwMode="auto">
            <a:xfrm>
              <a:off x="4543" y="3592"/>
              <a:ext cx="44" cy="26"/>
            </a:xfrm>
            <a:custGeom>
              <a:avLst/>
              <a:gdLst>
                <a:gd name="T0" fmla="*/ 0 w 44"/>
                <a:gd name="T1" fmla="*/ 24 h 26"/>
                <a:gd name="T2" fmla="*/ 5 w 44"/>
                <a:gd name="T3" fmla="*/ 13 h 26"/>
                <a:gd name="T4" fmla="*/ 17 w 44"/>
                <a:gd name="T5" fmla="*/ 10 h 26"/>
                <a:gd name="T6" fmla="*/ 38 w 44"/>
                <a:gd name="T7" fmla="*/ 0 h 26"/>
                <a:gd name="T8" fmla="*/ 44 w 44"/>
                <a:gd name="T9" fmla="*/ 8 h 26"/>
                <a:gd name="T10" fmla="*/ 22 w 44"/>
                <a:gd name="T11" fmla="*/ 15 h 26"/>
                <a:gd name="T12" fmla="*/ 14 w 44"/>
                <a:gd name="T13" fmla="*/ 15 h 26"/>
                <a:gd name="T14" fmla="*/ 14 w 44"/>
                <a:gd name="T15" fmla="*/ 26 h 26"/>
                <a:gd name="T16" fmla="*/ 0 w 44"/>
                <a:gd name="T17" fmla="*/ 24 h 26"/>
                <a:gd name="T18" fmla="*/ 0 w 44"/>
                <a:gd name="T19" fmla="*/ 24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6"/>
                <a:gd name="T32" fmla="*/ 44 w 44"/>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6">
                  <a:moveTo>
                    <a:pt x="0" y="24"/>
                  </a:moveTo>
                  <a:lnTo>
                    <a:pt x="5" y="13"/>
                  </a:lnTo>
                  <a:lnTo>
                    <a:pt x="17" y="10"/>
                  </a:lnTo>
                  <a:lnTo>
                    <a:pt x="38" y="0"/>
                  </a:lnTo>
                  <a:lnTo>
                    <a:pt x="44" y="8"/>
                  </a:lnTo>
                  <a:lnTo>
                    <a:pt x="22" y="15"/>
                  </a:lnTo>
                  <a:lnTo>
                    <a:pt x="14" y="15"/>
                  </a:lnTo>
                  <a:lnTo>
                    <a:pt x="14" y="26"/>
                  </a:lnTo>
                  <a:lnTo>
                    <a:pt x="0" y="2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29" name="Freeform 52"/>
            <p:cNvSpPr>
              <a:spLocks/>
            </p:cNvSpPr>
            <p:nvPr/>
          </p:nvSpPr>
          <p:spPr bwMode="auto">
            <a:xfrm>
              <a:off x="4598" y="3559"/>
              <a:ext cx="57" cy="38"/>
            </a:xfrm>
            <a:custGeom>
              <a:avLst/>
              <a:gdLst>
                <a:gd name="T0" fmla="*/ 5 w 57"/>
                <a:gd name="T1" fmla="*/ 38 h 38"/>
                <a:gd name="T2" fmla="*/ 57 w 57"/>
                <a:gd name="T3" fmla="*/ 0 h 38"/>
                <a:gd name="T4" fmla="*/ 0 w 57"/>
                <a:gd name="T5" fmla="*/ 33 h 38"/>
                <a:gd name="T6" fmla="*/ 5 w 57"/>
                <a:gd name="T7" fmla="*/ 38 h 38"/>
                <a:gd name="T8" fmla="*/ 5 w 57"/>
                <a:gd name="T9" fmla="*/ 38 h 38"/>
                <a:gd name="T10" fmla="*/ 0 60000 65536"/>
                <a:gd name="T11" fmla="*/ 0 60000 65536"/>
                <a:gd name="T12" fmla="*/ 0 60000 65536"/>
                <a:gd name="T13" fmla="*/ 0 60000 65536"/>
                <a:gd name="T14" fmla="*/ 0 60000 65536"/>
                <a:gd name="T15" fmla="*/ 0 w 57"/>
                <a:gd name="T16" fmla="*/ 0 h 38"/>
                <a:gd name="T17" fmla="*/ 57 w 57"/>
                <a:gd name="T18" fmla="*/ 38 h 38"/>
              </a:gdLst>
              <a:ahLst/>
              <a:cxnLst>
                <a:cxn ang="T10">
                  <a:pos x="T0" y="T1"/>
                </a:cxn>
                <a:cxn ang="T11">
                  <a:pos x="T2" y="T3"/>
                </a:cxn>
                <a:cxn ang="T12">
                  <a:pos x="T4" y="T5"/>
                </a:cxn>
                <a:cxn ang="T13">
                  <a:pos x="T6" y="T7"/>
                </a:cxn>
                <a:cxn ang="T14">
                  <a:pos x="T8" y="T9"/>
                </a:cxn>
              </a:cxnLst>
              <a:rect l="T15" t="T16" r="T17" b="T18"/>
              <a:pathLst>
                <a:path w="57" h="38">
                  <a:moveTo>
                    <a:pt x="5" y="38"/>
                  </a:moveTo>
                  <a:lnTo>
                    <a:pt x="57" y="0"/>
                  </a:lnTo>
                  <a:lnTo>
                    <a:pt x="0" y="33"/>
                  </a:lnTo>
                  <a:lnTo>
                    <a:pt x="5" y="3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0" name="Freeform 53"/>
            <p:cNvSpPr>
              <a:spLocks/>
            </p:cNvSpPr>
            <p:nvPr/>
          </p:nvSpPr>
          <p:spPr bwMode="auto">
            <a:xfrm>
              <a:off x="4656" y="3525"/>
              <a:ext cx="16" cy="33"/>
            </a:xfrm>
            <a:custGeom>
              <a:avLst/>
              <a:gdLst>
                <a:gd name="T0" fmla="*/ 5 w 16"/>
                <a:gd name="T1" fmla="*/ 33 h 33"/>
                <a:gd name="T2" fmla="*/ 11 w 16"/>
                <a:gd name="T3" fmla="*/ 23 h 33"/>
                <a:gd name="T4" fmla="*/ 16 w 16"/>
                <a:gd name="T5" fmla="*/ 0 h 33"/>
                <a:gd name="T6" fmla="*/ 8 w 16"/>
                <a:gd name="T7" fmla="*/ 22 h 33"/>
                <a:gd name="T8" fmla="*/ 0 w 16"/>
                <a:gd name="T9" fmla="*/ 30 h 33"/>
                <a:gd name="T10" fmla="*/ 5 w 16"/>
                <a:gd name="T11" fmla="*/ 33 h 33"/>
                <a:gd name="T12" fmla="*/ 5 w 16"/>
                <a:gd name="T13" fmla="*/ 33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5" y="33"/>
                  </a:moveTo>
                  <a:lnTo>
                    <a:pt x="11" y="23"/>
                  </a:lnTo>
                  <a:lnTo>
                    <a:pt x="16" y="0"/>
                  </a:lnTo>
                  <a:lnTo>
                    <a:pt x="8" y="22"/>
                  </a:lnTo>
                  <a:lnTo>
                    <a:pt x="0" y="30"/>
                  </a:lnTo>
                  <a:lnTo>
                    <a:pt x="5" y="3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1" name="Freeform 54"/>
            <p:cNvSpPr>
              <a:spLocks/>
            </p:cNvSpPr>
            <p:nvPr/>
          </p:nvSpPr>
          <p:spPr bwMode="auto">
            <a:xfrm>
              <a:off x="4003" y="1690"/>
              <a:ext cx="380" cy="417"/>
            </a:xfrm>
            <a:custGeom>
              <a:avLst/>
              <a:gdLst>
                <a:gd name="T0" fmla="*/ 0 w 380"/>
                <a:gd name="T1" fmla="*/ 75 h 417"/>
                <a:gd name="T2" fmla="*/ 32 w 380"/>
                <a:gd name="T3" fmla="*/ 363 h 417"/>
                <a:gd name="T4" fmla="*/ 79 w 380"/>
                <a:gd name="T5" fmla="*/ 370 h 417"/>
                <a:gd name="T6" fmla="*/ 136 w 380"/>
                <a:gd name="T7" fmla="*/ 403 h 417"/>
                <a:gd name="T8" fmla="*/ 176 w 380"/>
                <a:gd name="T9" fmla="*/ 401 h 417"/>
                <a:gd name="T10" fmla="*/ 195 w 380"/>
                <a:gd name="T11" fmla="*/ 388 h 417"/>
                <a:gd name="T12" fmla="*/ 239 w 380"/>
                <a:gd name="T13" fmla="*/ 417 h 417"/>
                <a:gd name="T14" fmla="*/ 268 w 380"/>
                <a:gd name="T15" fmla="*/ 392 h 417"/>
                <a:gd name="T16" fmla="*/ 272 w 380"/>
                <a:gd name="T17" fmla="*/ 348 h 417"/>
                <a:gd name="T18" fmla="*/ 291 w 380"/>
                <a:gd name="T19" fmla="*/ 355 h 417"/>
                <a:gd name="T20" fmla="*/ 299 w 380"/>
                <a:gd name="T21" fmla="*/ 319 h 417"/>
                <a:gd name="T22" fmla="*/ 364 w 380"/>
                <a:gd name="T23" fmla="*/ 264 h 417"/>
                <a:gd name="T24" fmla="*/ 375 w 380"/>
                <a:gd name="T25" fmla="*/ 173 h 417"/>
                <a:gd name="T26" fmla="*/ 367 w 380"/>
                <a:gd name="T27" fmla="*/ 154 h 417"/>
                <a:gd name="T28" fmla="*/ 380 w 380"/>
                <a:gd name="T29" fmla="*/ 145 h 417"/>
                <a:gd name="T30" fmla="*/ 356 w 380"/>
                <a:gd name="T31" fmla="*/ 0 h 417"/>
                <a:gd name="T32" fmla="*/ 291 w 380"/>
                <a:gd name="T33" fmla="*/ 33 h 417"/>
                <a:gd name="T34" fmla="*/ 258 w 380"/>
                <a:gd name="T35" fmla="*/ 67 h 417"/>
                <a:gd name="T36" fmla="*/ 235 w 380"/>
                <a:gd name="T37" fmla="*/ 69 h 417"/>
                <a:gd name="T38" fmla="*/ 199 w 380"/>
                <a:gd name="T39" fmla="*/ 88 h 417"/>
                <a:gd name="T40" fmla="*/ 115 w 380"/>
                <a:gd name="T41" fmla="*/ 58 h 417"/>
                <a:gd name="T42" fmla="*/ 0 w 380"/>
                <a:gd name="T43" fmla="*/ 75 h 417"/>
                <a:gd name="T44" fmla="*/ 0 w 380"/>
                <a:gd name="T45" fmla="*/ 75 h 4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0"/>
                <a:gd name="T70" fmla="*/ 0 h 417"/>
                <a:gd name="T71" fmla="*/ 380 w 380"/>
                <a:gd name="T72" fmla="*/ 417 h 4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0" h="417">
                  <a:moveTo>
                    <a:pt x="0" y="75"/>
                  </a:moveTo>
                  <a:lnTo>
                    <a:pt x="32" y="363"/>
                  </a:lnTo>
                  <a:lnTo>
                    <a:pt x="79" y="370"/>
                  </a:lnTo>
                  <a:lnTo>
                    <a:pt x="136" y="403"/>
                  </a:lnTo>
                  <a:lnTo>
                    <a:pt x="176" y="401"/>
                  </a:lnTo>
                  <a:lnTo>
                    <a:pt x="195" y="388"/>
                  </a:lnTo>
                  <a:lnTo>
                    <a:pt x="239" y="417"/>
                  </a:lnTo>
                  <a:lnTo>
                    <a:pt x="268" y="392"/>
                  </a:lnTo>
                  <a:lnTo>
                    <a:pt x="272" y="348"/>
                  </a:lnTo>
                  <a:lnTo>
                    <a:pt x="291" y="355"/>
                  </a:lnTo>
                  <a:lnTo>
                    <a:pt x="299" y="319"/>
                  </a:lnTo>
                  <a:lnTo>
                    <a:pt x="364" y="264"/>
                  </a:lnTo>
                  <a:lnTo>
                    <a:pt x="375" y="173"/>
                  </a:lnTo>
                  <a:lnTo>
                    <a:pt x="367" y="154"/>
                  </a:lnTo>
                  <a:lnTo>
                    <a:pt x="380" y="145"/>
                  </a:lnTo>
                  <a:lnTo>
                    <a:pt x="356" y="0"/>
                  </a:lnTo>
                  <a:lnTo>
                    <a:pt x="291" y="33"/>
                  </a:lnTo>
                  <a:lnTo>
                    <a:pt x="258" y="67"/>
                  </a:lnTo>
                  <a:lnTo>
                    <a:pt x="235" y="69"/>
                  </a:lnTo>
                  <a:lnTo>
                    <a:pt x="199" y="88"/>
                  </a:lnTo>
                  <a:lnTo>
                    <a:pt x="115" y="58"/>
                  </a:lnTo>
                  <a:lnTo>
                    <a:pt x="0" y="7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2" name="Freeform 55"/>
            <p:cNvSpPr>
              <a:spLocks/>
            </p:cNvSpPr>
            <p:nvPr/>
          </p:nvSpPr>
          <p:spPr bwMode="auto">
            <a:xfrm>
              <a:off x="4242" y="1835"/>
              <a:ext cx="407" cy="391"/>
            </a:xfrm>
            <a:custGeom>
              <a:avLst/>
              <a:gdLst>
                <a:gd name="T0" fmla="*/ 0 w 407"/>
                <a:gd name="T1" fmla="*/ 272 h 391"/>
                <a:gd name="T2" fmla="*/ 16 w 407"/>
                <a:gd name="T3" fmla="*/ 325 h 391"/>
                <a:gd name="T4" fmla="*/ 68 w 407"/>
                <a:gd name="T5" fmla="*/ 363 h 391"/>
                <a:gd name="T6" fmla="*/ 93 w 407"/>
                <a:gd name="T7" fmla="*/ 391 h 391"/>
                <a:gd name="T8" fmla="*/ 170 w 407"/>
                <a:gd name="T9" fmla="*/ 361 h 391"/>
                <a:gd name="T10" fmla="*/ 205 w 407"/>
                <a:gd name="T11" fmla="*/ 355 h 391"/>
                <a:gd name="T12" fmla="*/ 224 w 407"/>
                <a:gd name="T13" fmla="*/ 333 h 391"/>
                <a:gd name="T14" fmla="*/ 254 w 407"/>
                <a:gd name="T15" fmla="*/ 215 h 391"/>
                <a:gd name="T16" fmla="*/ 287 w 407"/>
                <a:gd name="T17" fmla="*/ 229 h 391"/>
                <a:gd name="T18" fmla="*/ 350 w 407"/>
                <a:gd name="T19" fmla="*/ 100 h 391"/>
                <a:gd name="T20" fmla="*/ 399 w 407"/>
                <a:gd name="T21" fmla="*/ 129 h 391"/>
                <a:gd name="T22" fmla="*/ 407 w 407"/>
                <a:gd name="T23" fmla="*/ 105 h 391"/>
                <a:gd name="T24" fmla="*/ 372 w 407"/>
                <a:gd name="T25" fmla="*/ 78 h 391"/>
                <a:gd name="T26" fmla="*/ 345 w 407"/>
                <a:gd name="T27" fmla="*/ 81 h 391"/>
                <a:gd name="T28" fmla="*/ 336 w 407"/>
                <a:gd name="T29" fmla="*/ 96 h 391"/>
                <a:gd name="T30" fmla="*/ 287 w 407"/>
                <a:gd name="T31" fmla="*/ 110 h 391"/>
                <a:gd name="T32" fmla="*/ 255 w 407"/>
                <a:gd name="T33" fmla="*/ 144 h 391"/>
                <a:gd name="T34" fmla="*/ 244 w 407"/>
                <a:gd name="T35" fmla="*/ 88 h 391"/>
                <a:gd name="T36" fmla="*/ 158 w 407"/>
                <a:gd name="T37" fmla="*/ 103 h 391"/>
                <a:gd name="T38" fmla="*/ 141 w 407"/>
                <a:gd name="T39" fmla="*/ 0 h 391"/>
                <a:gd name="T40" fmla="*/ 128 w 407"/>
                <a:gd name="T41" fmla="*/ 9 h 391"/>
                <a:gd name="T42" fmla="*/ 136 w 407"/>
                <a:gd name="T43" fmla="*/ 28 h 391"/>
                <a:gd name="T44" fmla="*/ 125 w 407"/>
                <a:gd name="T45" fmla="*/ 119 h 391"/>
                <a:gd name="T46" fmla="*/ 60 w 407"/>
                <a:gd name="T47" fmla="*/ 174 h 391"/>
                <a:gd name="T48" fmla="*/ 52 w 407"/>
                <a:gd name="T49" fmla="*/ 210 h 391"/>
                <a:gd name="T50" fmla="*/ 33 w 407"/>
                <a:gd name="T51" fmla="*/ 203 h 391"/>
                <a:gd name="T52" fmla="*/ 29 w 407"/>
                <a:gd name="T53" fmla="*/ 247 h 391"/>
                <a:gd name="T54" fmla="*/ 0 w 407"/>
                <a:gd name="T55" fmla="*/ 272 h 391"/>
                <a:gd name="T56" fmla="*/ 0 w 407"/>
                <a:gd name="T57" fmla="*/ 272 h 391"/>
                <a:gd name="T58" fmla="*/ 0 w 407"/>
                <a:gd name="T59" fmla="*/ 272 h 3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7"/>
                <a:gd name="T91" fmla="*/ 0 h 391"/>
                <a:gd name="T92" fmla="*/ 407 w 407"/>
                <a:gd name="T93" fmla="*/ 391 h 3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7" h="391">
                  <a:moveTo>
                    <a:pt x="0" y="272"/>
                  </a:moveTo>
                  <a:lnTo>
                    <a:pt x="16" y="325"/>
                  </a:lnTo>
                  <a:lnTo>
                    <a:pt x="68" y="363"/>
                  </a:lnTo>
                  <a:lnTo>
                    <a:pt x="93" y="391"/>
                  </a:lnTo>
                  <a:lnTo>
                    <a:pt x="170" y="361"/>
                  </a:lnTo>
                  <a:lnTo>
                    <a:pt x="205" y="355"/>
                  </a:lnTo>
                  <a:lnTo>
                    <a:pt x="224" y="333"/>
                  </a:lnTo>
                  <a:lnTo>
                    <a:pt x="254" y="215"/>
                  </a:lnTo>
                  <a:lnTo>
                    <a:pt x="287" y="229"/>
                  </a:lnTo>
                  <a:lnTo>
                    <a:pt x="350" y="100"/>
                  </a:lnTo>
                  <a:lnTo>
                    <a:pt x="399" y="129"/>
                  </a:lnTo>
                  <a:lnTo>
                    <a:pt x="407" y="105"/>
                  </a:lnTo>
                  <a:lnTo>
                    <a:pt x="372" y="78"/>
                  </a:lnTo>
                  <a:lnTo>
                    <a:pt x="345" y="81"/>
                  </a:lnTo>
                  <a:lnTo>
                    <a:pt x="336" y="96"/>
                  </a:lnTo>
                  <a:lnTo>
                    <a:pt x="287" y="110"/>
                  </a:lnTo>
                  <a:lnTo>
                    <a:pt x="255" y="144"/>
                  </a:lnTo>
                  <a:lnTo>
                    <a:pt x="244" y="88"/>
                  </a:lnTo>
                  <a:lnTo>
                    <a:pt x="158" y="103"/>
                  </a:lnTo>
                  <a:lnTo>
                    <a:pt x="141" y="0"/>
                  </a:lnTo>
                  <a:lnTo>
                    <a:pt x="128" y="9"/>
                  </a:lnTo>
                  <a:lnTo>
                    <a:pt x="136" y="28"/>
                  </a:lnTo>
                  <a:lnTo>
                    <a:pt x="125" y="119"/>
                  </a:lnTo>
                  <a:lnTo>
                    <a:pt x="60" y="174"/>
                  </a:lnTo>
                  <a:lnTo>
                    <a:pt x="52" y="210"/>
                  </a:lnTo>
                  <a:lnTo>
                    <a:pt x="33" y="203"/>
                  </a:lnTo>
                  <a:lnTo>
                    <a:pt x="29" y="247"/>
                  </a:lnTo>
                  <a:lnTo>
                    <a:pt x="0" y="27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3" name="Freeform 56"/>
            <p:cNvSpPr>
              <a:spLocks/>
            </p:cNvSpPr>
            <p:nvPr/>
          </p:nvSpPr>
          <p:spPr bwMode="auto">
            <a:xfrm>
              <a:off x="4486" y="1864"/>
              <a:ext cx="413" cy="199"/>
            </a:xfrm>
            <a:custGeom>
              <a:avLst/>
              <a:gdLst>
                <a:gd name="T0" fmla="*/ 0 w 413"/>
                <a:gd name="T1" fmla="*/ 59 h 199"/>
                <a:gd name="T2" fmla="*/ 11 w 413"/>
                <a:gd name="T3" fmla="*/ 115 h 199"/>
                <a:gd name="T4" fmla="*/ 43 w 413"/>
                <a:gd name="T5" fmla="*/ 81 h 199"/>
                <a:gd name="T6" fmla="*/ 92 w 413"/>
                <a:gd name="T7" fmla="*/ 67 h 199"/>
                <a:gd name="T8" fmla="*/ 101 w 413"/>
                <a:gd name="T9" fmla="*/ 52 h 199"/>
                <a:gd name="T10" fmla="*/ 128 w 413"/>
                <a:gd name="T11" fmla="*/ 49 h 199"/>
                <a:gd name="T12" fmla="*/ 163 w 413"/>
                <a:gd name="T13" fmla="*/ 76 h 199"/>
                <a:gd name="T14" fmla="*/ 186 w 413"/>
                <a:gd name="T15" fmla="*/ 82 h 199"/>
                <a:gd name="T16" fmla="*/ 230 w 413"/>
                <a:gd name="T17" fmla="*/ 123 h 199"/>
                <a:gd name="T18" fmla="*/ 214 w 413"/>
                <a:gd name="T19" fmla="*/ 161 h 199"/>
                <a:gd name="T20" fmla="*/ 221 w 413"/>
                <a:gd name="T21" fmla="*/ 178 h 199"/>
                <a:gd name="T22" fmla="*/ 240 w 413"/>
                <a:gd name="T23" fmla="*/ 170 h 199"/>
                <a:gd name="T24" fmla="*/ 257 w 413"/>
                <a:gd name="T25" fmla="*/ 170 h 199"/>
                <a:gd name="T26" fmla="*/ 266 w 413"/>
                <a:gd name="T27" fmla="*/ 181 h 199"/>
                <a:gd name="T28" fmla="*/ 287 w 413"/>
                <a:gd name="T29" fmla="*/ 181 h 199"/>
                <a:gd name="T30" fmla="*/ 295 w 413"/>
                <a:gd name="T31" fmla="*/ 178 h 199"/>
                <a:gd name="T32" fmla="*/ 281 w 413"/>
                <a:gd name="T33" fmla="*/ 144 h 199"/>
                <a:gd name="T34" fmla="*/ 279 w 413"/>
                <a:gd name="T35" fmla="*/ 81 h 199"/>
                <a:gd name="T36" fmla="*/ 262 w 413"/>
                <a:gd name="T37" fmla="*/ 71 h 199"/>
                <a:gd name="T38" fmla="*/ 295 w 413"/>
                <a:gd name="T39" fmla="*/ 41 h 199"/>
                <a:gd name="T40" fmla="*/ 296 w 413"/>
                <a:gd name="T41" fmla="*/ 24 h 199"/>
                <a:gd name="T42" fmla="*/ 315 w 413"/>
                <a:gd name="T43" fmla="*/ 26 h 199"/>
                <a:gd name="T44" fmla="*/ 292 w 413"/>
                <a:gd name="T45" fmla="*/ 65 h 199"/>
                <a:gd name="T46" fmla="*/ 306 w 413"/>
                <a:gd name="T47" fmla="*/ 111 h 199"/>
                <a:gd name="T48" fmla="*/ 312 w 413"/>
                <a:gd name="T49" fmla="*/ 125 h 199"/>
                <a:gd name="T50" fmla="*/ 321 w 413"/>
                <a:gd name="T51" fmla="*/ 131 h 199"/>
                <a:gd name="T52" fmla="*/ 303 w 413"/>
                <a:gd name="T53" fmla="*/ 129 h 199"/>
                <a:gd name="T54" fmla="*/ 309 w 413"/>
                <a:gd name="T55" fmla="*/ 158 h 199"/>
                <a:gd name="T56" fmla="*/ 342 w 413"/>
                <a:gd name="T57" fmla="*/ 178 h 199"/>
                <a:gd name="T58" fmla="*/ 350 w 413"/>
                <a:gd name="T59" fmla="*/ 181 h 199"/>
                <a:gd name="T60" fmla="*/ 359 w 413"/>
                <a:gd name="T61" fmla="*/ 181 h 199"/>
                <a:gd name="T62" fmla="*/ 355 w 413"/>
                <a:gd name="T63" fmla="*/ 199 h 199"/>
                <a:gd name="T64" fmla="*/ 395 w 413"/>
                <a:gd name="T65" fmla="*/ 178 h 199"/>
                <a:gd name="T66" fmla="*/ 403 w 413"/>
                <a:gd name="T67" fmla="*/ 153 h 199"/>
                <a:gd name="T68" fmla="*/ 413 w 413"/>
                <a:gd name="T69" fmla="*/ 126 h 199"/>
                <a:gd name="T70" fmla="*/ 355 w 413"/>
                <a:gd name="T71" fmla="*/ 137 h 199"/>
                <a:gd name="T72" fmla="*/ 317 w 413"/>
                <a:gd name="T73" fmla="*/ 0 h 199"/>
                <a:gd name="T74" fmla="*/ 0 w 413"/>
                <a:gd name="T75" fmla="*/ 59 h 199"/>
                <a:gd name="T76" fmla="*/ 0 w 413"/>
                <a:gd name="T77" fmla="*/ 59 h 199"/>
                <a:gd name="T78" fmla="*/ 0 w 413"/>
                <a:gd name="T79" fmla="*/ 59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3"/>
                <a:gd name="T121" fmla="*/ 0 h 199"/>
                <a:gd name="T122" fmla="*/ 413 w 413"/>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3" h="199">
                  <a:moveTo>
                    <a:pt x="0" y="59"/>
                  </a:moveTo>
                  <a:lnTo>
                    <a:pt x="11" y="115"/>
                  </a:lnTo>
                  <a:lnTo>
                    <a:pt x="43" y="81"/>
                  </a:lnTo>
                  <a:lnTo>
                    <a:pt x="92" y="67"/>
                  </a:lnTo>
                  <a:lnTo>
                    <a:pt x="101" y="52"/>
                  </a:lnTo>
                  <a:lnTo>
                    <a:pt x="128" y="49"/>
                  </a:lnTo>
                  <a:lnTo>
                    <a:pt x="163" y="76"/>
                  </a:lnTo>
                  <a:lnTo>
                    <a:pt x="186" y="82"/>
                  </a:lnTo>
                  <a:lnTo>
                    <a:pt x="230" y="123"/>
                  </a:lnTo>
                  <a:lnTo>
                    <a:pt x="214" y="161"/>
                  </a:lnTo>
                  <a:lnTo>
                    <a:pt x="221" y="178"/>
                  </a:lnTo>
                  <a:lnTo>
                    <a:pt x="240" y="170"/>
                  </a:lnTo>
                  <a:lnTo>
                    <a:pt x="257" y="170"/>
                  </a:lnTo>
                  <a:lnTo>
                    <a:pt x="266" y="181"/>
                  </a:lnTo>
                  <a:lnTo>
                    <a:pt x="287" y="181"/>
                  </a:lnTo>
                  <a:lnTo>
                    <a:pt x="295" y="178"/>
                  </a:lnTo>
                  <a:lnTo>
                    <a:pt x="281" y="144"/>
                  </a:lnTo>
                  <a:lnTo>
                    <a:pt x="279" y="81"/>
                  </a:lnTo>
                  <a:lnTo>
                    <a:pt x="262" y="71"/>
                  </a:lnTo>
                  <a:lnTo>
                    <a:pt x="295" y="41"/>
                  </a:lnTo>
                  <a:lnTo>
                    <a:pt x="296" y="24"/>
                  </a:lnTo>
                  <a:lnTo>
                    <a:pt x="315" y="26"/>
                  </a:lnTo>
                  <a:lnTo>
                    <a:pt x="292" y="65"/>
                  </a:lnTo>
                  <a:lnTo>
                    <a:pt x="306" y="111"/>
                  </a:lnTo>
                  <a:lnTo>
                    <a:pt x="312" y="125"/>
                  </a:lnTo>
                  <a:lnTo>
                    <a:pt x="321" y="131"/>
                  </a:lnTo>
                  <a:lnTo>
                    <a:pt x="303" y="129"/>
                  </a:lnTo>
                  <a:lnTo>
                    <a:pt x="309" y="158"/>
                  </a:lnTo>
                  <a:lnTo>
                    <a:pt x="342" y="178"/>
                  </a:lnTo>
                  <a:lnTo>
                    <a:pt x="350" y="181"/>
                  </a:lnTo>
                  <a:lnTo>
                    <a:pt x="359" y="181"/>
                  </a:lnTo>
                  <a:lnTo>
                    <a:pt x="355" y="199"/>
                  </a:lnTo>
                  <a:lnTo>
                    <a:pt x="395" y="178"/>
                  </a:lnTo>
                  <a:lnTo>
                    <a:pt x="403" y="153"/>
                  </a:lnTo>
                  <a:lnTo>
                    <a:pt x="413" y="126"/>
                  </a:lnTo>
                  <a:lnTo>
                    <a:pt x="355" y="137"/>
                  </a:lnTo>
                  <a:lnTo>
                    <a:pt x="317" y="0"/>
                  </a:lnTo>
                  <a:lnTo>
                    <a:pt x="0" y="5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4" name="Freeform 57"/>
            <p:cNvSpPr>
              <a:spLocks/>
            </p:cNvSpPr>
            <p:nvPr/>
          </p:nvSpPr>
          <p:spPr bwMode="auto">
            <a:xfrm>
              <a:off x="4175" y="1935"/>
              <a:ext cx="699" cy="386"/>
            </a:xfrm>
            <a:custGeom>
              <a:avLst/>
              <a:gdLst>
                <a:gd name="T0" fmla="*/ 64 w 699"/>
                <a:gd name="T1" fmla="*/ 345 h 386"/>
                <a:gd name="T2" fmla="*/ 64 w 699"/>
                <a:gd name="T3" fmla="*/ 335 h 386"/>
                <a:gd name="T4" fmla="*/ 110 w 699"/>
                <a:gd name="T5" fmla="*/ 291 h 386"/>
                <a:gd name="T6" fmla="*/ 135 w 699"/>
                <a:gd name="T7" fmla="*/ 263 h 386"/>
                <a:gd name="T8" fmla="*/ 160 w 699"/>
                <a:gd name="T9" fmla="*/ 291 h 386"/>
                <a:gd name="T10" fmla="*/ 237 w 699"/>
                <a:gd name="T11" fmla="*/ 261 h 386"/>
                <a:gd name="T12" fmla="*/ 272 w 699"/>
                <a:gd name="T13" fmla="*/ 255 h 386"/>
                <a:gd name="T14" fmla="*/ 291 w 699"/>
                <a:gd name="T15" fmla="*/ 233 h 386"/>
                <a:gd name="T16" fmla="*/ 321 w 699"/>
                <a:gd name="T17" fmla="*/ 115 h 386"/>
                <a:gd name="T18" fmla="*/ 354 w 699"/>
                <a:gd name="T19" fmla="*/ 129 h 386"/>
                <a:gd name="T20" fmla="*/ 417 w 699"/>
                <a:gd name="T21" fmla="*/ 0 h 386"/>
                <a:gd name="T22" fmla="*/ 466 w 699"/>
                <a:gd name="T23" fmla="*/ 29 h 386"/>
                <a:gd name="T24" fmla="*/ 474 w 699"/>
                <a:gd name="T25" fmla="*/ 5 h 386"/>
                <a:gd name="T26" fmla="*/ 497 w 699"/>
                <a:gd name="T27" fmla="*/ 11 h 386"/>
                <a:gd name="T28" fmla="*/ 541 w 699"/>
                <a:gd name="T29" fmla="*/ 52 h 386"/>
                <a:gd name="T30" fmla="*/ 525 w 699"/>
                <a:gd name="T31" fmla="*/ 90 h 386"/>
                <a:gd name="T32" fmla="*/ 532 w 699"/>
                <a:gd name="T33" fmla="*/ 107 h 386"/>
                <a:gd name="T34" fmla="*/ 551 w 699"/>
                <a:gd name="T35" fmla="*/ 99 h 386"/>
                <a:gd name="T36" fmla="*/ 565 w 699"/>
                <a:gd name="T37" fmla="*/ 117 h 386"/>
                <a:gd name="T38" fmla="*/ 632 w 699"/>
                <a:gd name="T39" fmla="*/ 139 h 386"/>
                <a:gd name="T40" fmla="*/ 570 w 699"/>
                <a:gd name="T41" fmla="*/ 136 h 386"/>
                <a:gd name="T42" fmla="*/ 636 w 699"/>
                <a:gd name="T43" fmla="*/ 194 h 386"/>
                <a:gd name="T44" fmla="*/ 593 w 699"/>
                <a:gd name="T45" fmla="*/ 188 h 386"/>
                <a:gd name="T46" fmla="*/ 678 w 699"/>
                <a:gd name="T47" fmla="*/ 241 h 386"/>
                <a:gd name="T48" fmla="*/ 699 w 699"/>
                <a:gd name="T49" fmla="*/ 277 h 386"/>
                <a:gd name="T50" fmla="*/ 684 w 699"/>
                <a:gd name="T51" fmla="*/ 272 h 386"/>
                <a:gd name="T52" fmla="*/ 681 w 699"/>
                <a:gd name="T53" fmla="*/ 282 h 386"/>
                <a:gd name="T54" fmla="*/ 406 w 699"/>
                <a:gd name="T55" fmla="*/ 334 h 386"/>
                <a:gd name="T56" fmla="*/ 179 w 699"/>
                <a:gd name="T57" fmla="*/ 362 h 386"/>
                <a:gd name="T58" fmla="*/ 0 w 699"/>
                <a:gd name="T59" fmla="*/ 386 h 386"/>
                <a:gd name="T60" fmla="*/ 64 w 699"/>
                <a:gd name="T61" fmla="*/ 345 h 386"/>
                <a:gd name="T62" fmla="*/ 64 w 699"/>
                <a:gd name="T63" fmla="*/ 345 h 3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9"/>
                <a:gd name="T97" fmla="*/ 0 h 386"/>
                <a:gd name="T98" fmla="*/ 699 w 699"/>
                <a:gd name="T99" fmla="*/ 386 h 3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9" h="386">
                  <a:moveTo>
                    <a:pt x="64" y="345"/>
                  </a:moveTo>
                  <a:lnTo>
                    <a:pt x="64" y="335"/>
                  </a:lnTo>
                  <a:lnTo>
                    <a:pt x="110" y="291"/>
                  </a:lnTo>
                  <a:lnTo>
                    <a:pt x="135" y="263"/>
                  </a:lnTo>
                  <a:lnTo>
                    <a:pt x="160" y="291"/>
                  </a:lnTo>
                  <a:lnTo>
                    <a:pt x="237" y="261"/>
                  </a:lnTo>
                  <a:lnTo>
                    <a:pt x="272" y="255"/>
                  </a:lnTo>
                  <a:lnTo>
                    <a:pt x="291" y="233"/>
                  </a:lnTo>
                  <a:lnTo>
                    <a:pt x="321" y="115"/>
                  </a:lnTo>
                  <a:lnTo>
                    <a:pt x="354" y="129"/>
                  </a:lnTo>
                  <a:lnTo>
                    <a:pt x="417" y="0"/>
                  </a:lnTo>
                  <a:lnTo>
                    <a:pt x="466" y="29"/>
                  </a:lnTo>
                  <a:lnTo>
                    <a:pt x="474" y="5"/>
                  </a:lnTo>
                  <a:lnTo>
                    <a:pt x="497" y="11"/>
                  </a:lnTo>
                  <a:lnTo>
                    <a:pt x="541" y="52"/>
                  </a:lnTo>
                  <a:lnTo>
                    <a:pt x="525" y="90"/>
                  </a:lnTo>
                  <a:lnTo>
                    <a:pt x="532" y="107"/>
                  </a:lnTo>
                  <a:lnTo>
                    <a:pt x="551" y="99"/>
                  </a:lnTo>
                  <a:lnTo>
                    <a:pt x="565" y="117"/>
                  </a:lnTo>
                  <a:lnTo>
                    <a:pt x="632" y="139"/>
                  </a:lnTo>
                  <a:lnTo>
                    <a:pt x="570" y="136"/>
                  </a:lnTo>
                  <a:lnTo>
                    <a:pt x="636" y="194"/>
                  </a:lnTo>
                  <a:lnTo>
                    <a:pt x="593" y="188"/>
                  </a:lnTo>
                  <a:lnTo>
                    <a:pt x="678" y="241"/>
                  </a:lnTo>
                  <a:lnTo>
                    <a:pt x="699" y="277"/>
                  </a:lnTo>
                  <a:lnTo>
                    <a:pt x="684" y="272"/>
                  </a:lnTo>
                  <a:lnTo>
                    <a:pt x="681" y="282"/>
                  </a:lnTo>
                  <a:lnTo>
                    <a:pt x="406" y="334"/>
                  </a:lnTo>
                  <a:lnTo>
                    <a:pt x="179" y="362"/>
                  </a:lnTo>
                  <a:lnTo>
                    <a:pt x="0" y="386"/>
                  </a:lnTo>
                  <a:lnTo>
                    <a:pt x="64" y="34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5" name="Freeform 58"/>
            <p:cNvSpPr>
              <a:spLocks/>
            </p:cNvSpPr>
            <p:nvPr/>
          </p:nvSpPr>
          <p:spPr bwMode="auto">
            <a:xfrm>
              <a:off x="4844" y="2042"/>
              <a:ext cx="37" cy="96"/>
            </a:xfrm>
            <a:custGeom>
              <a:avLst/>
              <a:gdLst>
                <a:gd name="T0" fmla="*/ 0 w 37"/>
                <a:gd name="T1" fmla="*/ 96 h 96"/>
                <a:gd name="T2" fmla="*/ 12 w 37"/>
                <a:gd name="T3" fmla="*/ 70 h 96"/>
                <a:gd name="T4" fmla="*/ 26 w 37"/>
                <a:gd name="T5" fmla="*/ 54 h 96"/>
                <a:gd name="T6" fmla="*/ 37 w 37"/>
                <a:gd name="T7" fmla="*/ 0 h 96"/>
                <a:gd name="T8" fmla="*/ 14 w 37"/>
                <a:gd name="T9" fmla="*/ 13 h 96"/>
                <a:gd name="T10" fmla="*/ 0 w 37"/>
                <a:gd name="T11" fmla="*/ 63 h 96"/>
                <a:gd name="T12" fmla="*/ 0 w 37"/>
                <a:gd name="T13" fmla="*/ 96 h 96"/>
                <a:gd name="T14" fmla="*/ 0 w 37"/>
                <a:gd name="T15" fmla="*/ 96 h 96"/>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96"/>
                <a:gd name="T26" fmla="*/ 37 w 37"/>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96">
                  <a:moveTo>
                    <a:pt x="0" y="96"/>
                  </a:moveTo>
                  <a:lnTo>
                    <a:pt x="12" y="70"/>
                  </a:lnTo>
                  <a:lnTo>
                    <a:pt x="26" y="54"/>
                  </a:lnTo>
                  <a:lnTo>
                    <a:pt x="37" y="0"/>
                  </a:lnTo>
                  <a:lnTo>
                    <a:pt x="14" y="13"/>
                  </a:lnTo>
                  <a:lnTo>
                    <a:pt x="0" y="63"/>
                  </a:lnTo>
                  <a:lnTo>
                    <a:pt x="0" y="9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6" name="Freeform 59"/>
            <p:cNvSpPr>
              <a:spLocks/>
            </p:cNvSpPr>
            <p:nvPr/>
          </p:nvSpPr>
          <p:spPr bwMode="auto">
            <a:xfrm>
              <a:off x="4135" y="2217"/>
              <a:ext cx="772" cy="337"/>
            </a:xfrm>
            <a:custGeom>
              <a:avLst/>
              <a:gdLst>
                <a:gd name="T0" fmla="*/ 0 w 772"/>
                <a:gd name="T1" fmla="*/ 289 h 337"/>
                <a:gd name="T2" fmla="*/ 111 w 772"/>
                <a:gd name="T3" fmla="*/ 275 h 337"/>
                <a:gd name="T4" fmla="*/ 177 w 772"/>
                <a:gd name="T5" fmla="*/ 244 h 337"/>
                <a:gd name="T6" fmla="*/ 299 w 772"/>
                <a:gd name="T7" fmla="*/ 231 h 337"/>
                <a:gd name="T8" fmla="*/ 350 w 772"/>
                <a:gd name="T9" fmla="*/ 263 h 337"/>
                <a:gd name="T10" fmla="*/ 430 w 772"/>
                <a:gd name="T11" fmla="*/ 252 h 337"/>
                <a:gd name="T12" fmla="*/ 551 w 772"/>
                <a:gd name="T13" fmla="*/ 337 h 337"/>
                <a:gd name="T14" fmla="*/ 599 w 772"/>
                <a:gd name="T15" fmla="*/ 326 h 337"/>
                <a:gd name="T16" fmla="*/ 666 w 772"/>
                <a:gd name="T17" fmla="*/ 228 h 337"/>
                <a:gd name="T18" fmla="*/ 721 w 772"/>
                <a:gd name="T19" fmla="*/ 208 h 337"/>
                <a:gd name="T20" fmla="*/ 737 w 772"/>
                <a:gd name="T21" fmla="*/ 179 h 337"/>
                <a:gd name="T22" fmla="*/ 679 w 772"/>
                <a:gd name="T23" fmla="*/ 189 h 337"/>
                <a:gd name="T24" fmla="*/ 663 w 772"/>
                <a:gd name="T25" fmla="*/ 170 h 337"/>
                <a:gd name="T26" fmla="*/ 699 w 772"/>
                <a:gd name="T27" fmla="*/ 160 h 337"/>
                <a:gd name="T28" fmla="*/ 698 w 772"/>
                <a:gd name="T29" fmla="*/ 148 h 337"/>
                <a:gd name="T30" fmla="*/ 658 w 772"/>
                <a:gd name="T31" fmla="*/ 134 h 337"/>
                <a:gd name="T32" fmla="*/ 710 w 772"/>
                <a:gd name="T33" fmla="*/ 115 h 337"/>
                <a:gd name="T34" fmla="*/ 707 w 772"/>
                <a:gd name="T35" fmla="*/ 135 h 337"/>
                <a:gd name="T36" fmla="*/ 740 w 772"/>
                <a:gd name="T37" fmla="*/ 135 h 337"/>
                <a:gd name="T38" fmla="*/ 759 w 772"/>
                <a:gd name="T39" fmla="*/ 99 h 337"/>
                <a:gd name="T40" fmla="*/ 772 w 772"/>
                <a:gd name="T41" fmla="*/ 98 h 337"/>
                <a:gd name="T42" fmla="*/ 764 w 772"/>
                <a:gd name="T43" fmla="*/ 68 h 337"/>
                <a:gd name="T44" fmla="*/ 740 w 772"/>
                <a:gd name="T45" fmla="*/ 98 h 337"/>
                <a:gd name="T46" fmla="*/ 717 w 772"/>
                <a:gd name="T47" fmla="*/ 30 h 337"/>
                <a:gd name="T48" fmla="*/ 732 w 772"/>
                <a:gd name="T49" fmla="*/ 27 h 337"/>
                <a:gd name="T50" fmla="*/ 754 w 772"/>
                <a:gd name="T51" fmla="*/ 46 h 337"/>
                <a:gd name="T52" fmla="*/ 739 w 772"/>
                <a:gd name="T53" fmla="*/ 14 h 337"/>
                <a:gd name="T54" fmla="*/ 721 w 772"/>
                <a:gd name="T55" fmla="*/ 0 h 337"/>
                <a:gd name="T56" fmla="*/ 446 w 772"/>
                <a:gd name="T57" fmla="*/ 52 h 337"/>
                <a:gd name="T58" fmla="*/ 219 w 772"/>
                <a:gd name="T59" fmla="*/ 80 h 337"/>
                <a:gd name="T60" fmla="*/ 188 w 772"/>
                <a:gd name="T61" fmla="*/ 142 h 337"/>
                <a:gd name="T62" fmla="*/ 137 w 772"/>
                <a:gd name="T63" fmla="*/ 153 h 337"/>
                <a:gd name="T64" fmla="*/ 115 w 772"/>
                <a:gd name="T65" fmla="*/ 182 h 337"/>
                <a:gd name="T66" fmla="*/ 27 w 772"/>
                <a:gd name="T67" fmla="*/ 234 h 337"/>
                <a:gd name="T68" fmla="*/ 22 w 772"/>
                <a:gd name="T69" fmla="*/ 253 h 337"/>
                <a:gd name="T70" fmla="*/ 0 w 772"/>
                <a:gd name="T71" fmla="*/ 264 h 337"/>
                <a:gd name="T72" fmla="*/ 0 w 772"/>
                <a:gd name="T73" fmla="*/ 289 h 337"/>
                <a:gd name="T74" fmla="*/ 0 w 772"/>
                <a:gd name="T75" fmla="*/ 289 h 3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2"/>
                <a:gd name="T115" fmla="*/ 0 h 337"/>
                <a:gd name="T116" fmla="*/ 772 w 772"/>
                <a:gd name="T117" fmla="*/ 337 h 3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2" h="337">
                  <a:moveTo>
                    <a:pt x="0" y="289"/>
                  </a:moveTo>
                  <a:lnTo>
                    <a:pt x="111" y="275"/>
                  </a:lnTo>
                  <a:lnTo>
                    <a:pt x="177" y="244"/>
                  </a:lnTo>
                  <a:lnTo>
                    <a:pt x="299" y="231"/>
                  </a:lnTo>
                  <a:lnTo>
                    <a:pt x="350" y="263"/>
                  </a:lnTo>
                  <a:lnTo>
                    <a:pt x="430" y="252"/>
                  </a:lnTo>
                  <a:lnTo>
                    <a:pt x="551" y="337"/>
                  </a:lnTo>
                  <a:lnTo>
                    <a:pt x="599" y="326"/>
                  </a:lnTo>
                  <a:lnTo>
                    <a:pt x="666" y="228"/>
                  </a:lnTo>
                  <a:lnTo>
                    <a:pt x="721" y="208"/>
                  </a:lnTo>
                  <a:lnTo>
                    <a:pt x="737" y="179"/>
                  </a:lnTo>
                  <a:lnTo>
                    <a:pt x="679" y="189"/>
                  </a:lnTo>
                  <a:lnTo>
                    <a:pt x="663" y="170"/>
                  </a:lnTo>
                  <a:lnTo>
                    <a:pt x="699" y="160"/>
                  </a:lnTo>
                  <a:lnTo>
                    <a:pt x="698" y="148"/>
                  </a:lnTo>
                  <a:lnTo>
                    <a:pt x="658" y="134"/>
                  </a:lnTo>
                  <a:lnTo>
                    <a:pt x="710" y="115"/>
                  </a:lnTo>
                  <a:lnTo>
                    <a:pt x="707" y="135"/>
                  </a:lnTo>
                  <a:lnTo>
                    <a:pt x="740" y="135"/>
                  </a:lnTo>
                  <a:lnTo>
                    <a:pt x="759" y="99"/>
                  </a:lnTo>
                  <a:lnTo>
                    <a:pt x="772" y="98"/>
                  </a:lnTo>
                  <a:lnTo>
                    <a:pt x="764" y="68"/>
                  </a:lnTo>
                  <a:lnTo>
                    <a:pt x="740" y="98"/>
                  </a:lnTo>
                  <a:lnTo>
                    <a:pt x="717" y="30"/>
                  </a:lnTo>
                  <a:lnTo>
                    <a:pt x="732" y="27"/>
                  </a:lnTo>
                  <a:lnTo>
                    <a:pt x="754" y="46"/>
                  </a:lnTo>
                  <a:lnTo>
                    <a:pt x="739" y="14"/>
                  </a:lnTo>
                  <a:lnTo>
                    <a:pt x="721" y="0"/>
                  </a:lnTo>
                  <a:lnTo>
                    <a:pt x="446" y="52"/>
                  </a:lnTo>
                  <a:lnTo>
                    <a:pt x="219" y="80"/>
                  </a:lnTo>
                  <a:lnTo>
                    <a:pt x="188" y="142"/>
                  </a:lnTo>
                  <a:lnTo>
                    <a:pt x="137" y="153"/>
                  </a:lnTo>
                  <a:lnTo>
                    <a:pt x="115" y="182"/>
                  </a:lnTo>
                  <a:lnTo>
                    <a:pt x="27" y="234"/>
                  </a:lnTo>
                  <a:lnTo>
                    <a:pt x="22" y="253"/>
                  </a:lnTo>
                  <a:lnTo>
                    <a:pt x="0" y="264"/>
                  </a:lnTo>
                  <a:lnTo>
                    <a:pt x="0" y="28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7" name="Freeform 60"/>
            <p:cNvSpPr>
              <a:spLocks/>
            </p:cNvSpPr>
            <p:nvPr/>
          </p:nvSpPr>
          <p:spPr bwMode="auto">
            <a:xfrm>
              <a:off x="4227" y="2448"/>
              <a:ext cx="459" cy="342"/>
            </a:xfrm>
            <a:custGeom>
              <a:avLst/>
              <a:gdLst>
                <a:gd name="T0" fmla="*/ 19 w 459"/>
                <a:gd name="T1" fmla="*/ 44 h 342"/>
                <a:gd name="T2" fmla="*/ 85 w 459"/>
                <a:gd name="T3" fmla="*/ 13 h 342"/>
                <a:gd name="T4" fmla="*/ 207 w 459"/>
                <a:gd name="T5" fmla="*/ 0 h 342"/>
                <a:gd name="T6" fmla="*/ 258 w 459"/>
                <a:gd name="T7" fmla="*/ 32 h 342"/>
                <a:gd name="T8" fmla="*/ 338 w 459"/>
                <a:gd name="T9" fmla="*/ 21 h 342"/>
                <a:gd name="T10" fmla="*/ 459 w 459"/>
                <a:gd name="T11" fmla="*/ 106 h 342"/>
                <a:gd name="T12" fmla="*/ 406 w 459"/>
                <a:gd name="T13" fmla="*/ 170 h 342"/>
                <a:gd name="T14" fmla="*/ 409 w 459"/>
                <a:gd name="T15" fmla="*/ 199 h 342"/>
                <a:gd name="T16" fmla="*/ 316 w 459"/>
                <a:gd name="T17" fmla="*/ 282 h 342"/>
                <a:gd name="T18" fmla="*/ 302 w 459"/>
                <a:gd name="T19" fmla="*/ 285 h 342"/>
                <a:gd name="T20" fmla="*/ 294 w 459"/>
                <a:gd name="T21" fmla="*/ 310 h 342"/>
                <a:gd name="T22" fmla="*/ 275 w 459"/>
                <a:gd name="T23" fmla="*/ 296 h 342"/>
                <a:gd name="T24" fmla="*/ 292 w 459"/>
                <a:gd name="T25" fmla="*/ 318 h 342"/>
                <a:gd name="T26" fmla="*/ 275 w 459"/>
                <a:gd name="T27" fmla="*/ 342 h 342"/>
                <a:gd name="T28" fmla="*/ 258 w 459"/>
                <a:gd name="T29" fmla="*/ 339 h 342"/>
                <a:gd name="T30" fmla="*/ 195 w 459"/>
                <a:gd name="T31" fmla="*/ 241 h 342"/>
                <a:gd name="T32" fmla="*/ 60 w 459"/>
                <a:gd name="T33" fmla="*/ 118 h 342"/>
                <a:gd name="T34" fmla="*/ 0 w 459"/>
                <a:gd name="T35" fmla="*/ 81 h 342"/>
                <a:gd name="T36" fmla="*/ 19 w 459"/>
                <a:gd name="T37" fmla="*/ 44 h 342"/>
                <a:gd name="T38" fmla="*/ 19 w 459"/>
                <a:gd name="T39" fmla="*/ 44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9"/>
                <a:gd name="T61" fmla="*/ 0 h 342"/>
                <a:gd name="T62" fmla="*/ 459 w 459"/>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9" h="342">
                  <a:moveTo>
                    <a:pt x="19" y="44"/>
                  </a:moveTo>
                  <a:lnTo>
                    <a:pt x="85" y="13"/>
                  </a:lnTo>
                  <a:lnTo>
                    <a:pt x="207" y="0"/>
                  </a:lnTo>
                  <a:lnTo>
                    <a:pt x="258" y="32"/>
                  </a:lnTo>
                  <a:lnTo>
                    <a:pt x="338" y="21"/>
                  </a:lnTo>
                  <a:lnTo>
                    <a:pt x="459" y="106"/>
                  </a:lnTo>
                  <a:lnTo>
                    <a:pt x="406" y="170"/>
                  </a:lnTo>
                  <a:lnTo>
                    <a:pt x="409" y="199"/>
                  </a:lnTo>
                  <a:lnTo>
                    <a:pt x="316" y="282"/>
                  </a:lnTo>
                  <a:lnTo>
                    <a:pt x="302" y="285"/>
                  </a:lnTo>
                  <a:lnTo>
                    <a:pt x="294" y="310"/>
                  </a:lnTo>
                  <a:lnTo>
                    <a:pt x="275" y="296"/>
                  </a:lnTo>
                  <a:lnTo>
                    <a:pt x="292" y="318"/>
                  </a:lnTo>
                  <a:lnTo>
                    <a:pt x="275" y="342"/>
                  </a:lnTo>
                  <a:lnTo>
                    <a:pt x="258" y="339"/>
                  </a:lnTo>
                  <a:lnTo>
                    <a:pt x="195" y="241"/>
                  </a:lnTo>
                  <a:lnTo>
                    <a:pt x="60" y="118"/>
                  </a:lnTo>
                  <a:lnTo>
                    <a:pt x="0" y="81"/>
                  </a:lnTo>
                  <a:lnTo>
                    <a:pt x="19" y="4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8" name="Freeform 61"/>
            <p:cNvSpPr>
              <a:spLocks/>
            </p:cNvSpPr>
            <p:nvPr/>
          </p:nvSpPr>
          <p:spPr bwMode="auto">
            <a:xfrm>
              <a:off x="4803" y="1850"/>
              <a:ext cx="96" cy="151"/>
            </a:xfrm>
            <a:custGeom>
              <a:avLst/>
              <a:gdLst>
                <a:gd name="T0" fmla="*/ 0 w 96"/>
                <a:gd name="T1" fmla="*/ 14 h 151"/>
                <a:gd name="T2" fmla="*/ 12 w 96"/>
                <a:gd name="T3" fmla="*/ 0 h 151"/>
                <a:gd name="T4" fmla="*/ 31 w 96"/>
                <a:gd name="T5" fmla="*/ 0 h 151"/>
                <a:gd name="T6" fmla="*/ 25 w 96"/>
                <a:gd name="T7" fmla="*/ 14 h 151"/>
                <a:gd name="T8" fmla="*/ 20 w 96"/>
                <a:gd name="T9" fmla="*/ 21 h 151"/>
                <a:gd name="T10" fmla="*/ 23 w 96"/>
                <a:gd name="T11" fmla="*/ 38 h 151"/>
                <a:gd name="T12" fmla="*/ 47 w 96"/>
                <a:gd name="T13" fmla="*/ 62 h 151"/>
                <a:gd name="T14" fmla="*/ 50 w 96"/>
                <a:gd name="T15" fmla="*/ 79 h 151"/>
                <a:gd name="T16" fmla="*/ 69 w 96"/>
                <a:gd name="T17" fmla="*/ 101 h 151"/>
                <a:gd name="T18" fmla="*/ 85 w 96"/>
                <a:gd name="T19" fmla="*/ 106 h 151"/>
                <a:gd name="T20" fmla="*/ 91 w 96"/>
                <a:gd name="T21" fmla="*/ 120 h 151"/>
                <a:gd name="T22" fmla="*/ 78 w 96"/>
                <a:gd name="T23" fmla="*/ 131 h 151"/>
                <a:gd name="T24" fmla="*/ 91 w 96"/>
                <a:gd name="T25" fmla="*/ 129 h 151"/>
                <a:gd name="T26" fmla="*/ 96 w 96"/>
                <a:gd name="T27" fmla="*/ 140 h 151"/>
                <a:gd name="T28" fmla="*/ 38 w 96"/>
                <a:gd name="T29" fmla="*/ 151 h 151"/>
                <a:gd name="T30" fmla="*/ 0 w 96"/>
                <a:gd name="T31" fmla="*/ 14 h 151"/>
                <a:gd name="T32" fmla="*/ 0 w 96"/>
                <a:gd name="T33" fmla="*/ 14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151"/>
                <a:gd name="T53" fmla="*/ 96 w 96"/>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151">
                  <a:moveTo>
                    <a:pt x="0" y="14"/>
                  </a:moveTo>
                  <a:lnTo>
                    <a:pt x="12" y="0"/>
                  </a:lnTo>
                  <a:lnTo>
                    <a:pt x="31" y="0"/>
                  </a:lnTo>
                  <a:lnTo>
                    <a:pt x="25" y="14"/>
                  </a:lnTo>
                  <a:lnTo>
                    <a:pt x="20" y="21"/>
                  </a:lnTo>
                  <a:lnTo>
                    <a:pt x="23" y="38"/>
                  </a:lnTo>
                  <a:lnTo>
                    <a:pt x="47" y="62"/>
                  </a:lnTo>
                  <a:lnTo>
                    <a:pt x="50" y="79"/>
                  </a:lnTo>
                  <a:lnTo>
                    <a:pt x="69" y="101"/>
                  </a:lnTo>
                  <a:lnTo>
                    <a:pt x="85" y="106"/>
                  </a:lnTo>
                  <a:lnTo>
                    <a:pt x="91" y="120"/>
                  </a:lnTo>
                  <a:lnTo>
                    <a:pt x="78" y="131"/>
                  </a:lnTo>
                  <a:lnTo>
                    <a:pt x="91" y="129"/>
                  </a:lnTo>
                  <a:lnTo>
                    <a:pt x="96" y="140"/>
                  </a:lnTo>
                  <a:lnTo>
                    <a:pt x="38" y="151"/>
                  </a:lnTo>
                  <a:lnTo>
                    <a:pt x="0" y="1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39" name="Freeform 62"/>
            <p:cNvSpPr>
              <a:spLocks/>
            </p:cNvSpPr>
            <p:nvPr/>
          </p:nvSpPr>
          <p:spPr bwMode="auto">
            <a:xfrm>
              <a:off x="4359" y="1609"/>
              <a:ext cx="524" cy="329"/>
            </a:xfrm>
            <a:custGeom>
              <a:avLst/>
              <a:gdLst>
                <a:gd name="T0" fmla="*/ 41 w 524"/>
                <a:gd name="T1" fmla="*/ 329 h 329"/>
                <a:gd name="T2" fmla="*/ 127 w 524"/>
                <a:gd name="T3" fmla="*/ 314 h 329"/>
                <a:gd name="T4" fmla="*/ 444 w 524"/>
                <a:gd name="T5" fmla="*/ 255 h 329"/>
                <a:gd name="T6" fmla="*/ 456 w 524"/>
                <a:gd name="T7" fmla="*/ 241 h 329"/>
                <a:gd name="T8" fmla="*/ 475 w 524"/>
                <a:gd name="T9" fmla="*/ 241 h 329"/>
                <a:gd name="T10" fmla="*/ 496 w 524"/>
                <a:gd name="T11" fmla="*/ 227 h 329"/>
                <a:gd name="T12" fmla="*/ 524 w 524"/>
                <a:gd name="T13" fmla="*/ 189 h 329"/>
                <a:gd name="T14" fmla="*/ 474 w 524"/>
                <a:gd name="T15" fmla="*/ 148 h 329"/>
                <a:gd name="T16" fmla="*/ 472 w 524"/>
                <a:gd name="T17" fmla="*/ 111 h 329"/>
                <a:gd name="T18" fmla="*/ 496 w 524"/>
                <a:gd name="T19" fmla="*/ 57 h 329"/>
                <a:gd name="T20" fmla="*/ 461 w 524"/>
                <a:gd name="T21" fmla="*/ 38 h 329"/>
                <a:gd name="T22" fmla="*/ 423 w 524"/>
                <a:gd name="T23" fmla="*/ 0 h 329"/>
                <a:gd name="T24" fmla="*/ 74 w 524"/>
                <a:gd name="T25" fmla="*/ 65 h 329"/>
                <a:gd name="T26" fmla="*/ 57 w 524"/>
                <a:gd name="T27" fmla="*/ 38 h 329"/>
                <a:gd name="T28" fmla="*/ 0 w 524"/>
                <a:gd name="T29" fmla="*/ 81 h 329"/>
                <a:gd name="T30" fmla="*/ 41 w 524"/>
                <a:gd name="T31" fmla="*/ 329 h 329"/>
                <a:gd name="T32" fmla="*/ 41 w 524"/>
                <a:gd name="T33" fmla="*/ 329 h 3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4"/>
                <a:gd name="T52" fmla="*/ 0 h 329"/>
                <a:gd name="T53" fmla="*/ 524 w 524"/>
                <a:gd name="T54" fmla="*/ 329 h 3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4" h="329">
                  <a:moveTo>
                    <a:pt x="41" y="329"/>
                  </a:moveTo>
                  <a:lnTo>
                    <a:pt x="127" y="314"/>
                  </a:lnTo>
                  <a:lnTo>
                    <a:pt x="444" y="255"/>
                  </a:lnTo>
                  <a:lnTo>
                    <a:pt x="456" y="241"/>
                  </a:lnTo>
                  <a:lnTo>
                    <a:pt x="475" y="241"/>
                  </a:lnTo>
                  <a:lnTo>
                    <a:pt x="496" y="227"/>
                  </a:lnTo>
                  <a:lnTo>
                    <a:pt x="524" y="189"/>
                  </a:lnTo>
                  <a:lnTo>
                    <a:pt x="474" y="148"/>
                  </a:lnTo>
                  <a:lnTo>
                    <a:pt x="472" y="111"/>
                  </a:lnTo>
                  <a:lnTo>
                    <a:pt x="496" y="57"/>
                  </a:lnTo>
                  <a:lnTo>
                    <a:pt x="461" y="38"/>
                  </a:lnTo>
                  <a:lnTo>
                    <a:pt x="423" y="0"/>
                  </a:lnTo>
                  <a:lnTo>
                    <a:pt x="74" y="65"/>
                  </a:lnTo>
                  <a:lnTo>
                    <a:pt x="57" y="38"/>
                  </a:lnTo>
                  <a:lnTo>
                    <a:pt x="0" y="81"/>
                  </a:lnTo>
                  <a:lnTo>
                    <a:pt x="41" y="329"/>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0" name="Freeform 63"/>
            <p:cNvSpPr>
              <a:spLocks/>
            </p:cNvSpPr>
            <p:nvPr/>
          </p:nvSpPr>
          <p:spPr bwMode="auto">
            <a:xfrm>
              <a:off x="4828" y="1666"/>
              <a:ext cx="113" cy="269"/>
            </a:xfrm>
            <a:custGeom>
              <a:avLst/>
              <a:gdLst>
                <a:gd name="T0" fmla="*/ 6 w 113"/>
                <a:gd name="T1" fmla="*/ 184 h 269"/>
                <a:gd name="T2" fmla="*/ 27 w 113"/>
                <a:gd name="T3" fmla="*/ 170 h 269"/>
                <a:gd name="T4" fmla="*/ 55 w 113"/>
                <a:gd name="T5" fmla="*/ 132 h 269"/>
                <a:gd name="T6" fmla="*/ 5 w 113"/>
                <a:gd name="T7" fmla="*/ 91 h 269"/>
                <a:gd name="T8" fmla="*/ 3 w 113"/>
                <a:gd name="T9" fmla="*/ 54 h 269"/>
                <a:gd name="T10" fmla="*/ 27 w 113"/>
                <a:gd name="T11" fmla="*/ 0 h 269"/>
                <a:gd name="T12" fmla="*/ 104 w 113"/>
                <a:gd name="T13" fmla="*/ 25 h 269"/>
                <a:gd name="T14" fmla="*/ 104 w 113"/>
                <a:gd name="T15" fmla="*/ 36 h 269"/>
                <a:gd name="T16" fmla="*/ 96 w 113"/>
                <a:gd name="T17" fmla="*/ 66 h 269"/>
                <a:gd name="T18" fmla="*/ 88 w 113"/>
                <a:gd name="T19" fmla="*/ 73 h 269"/>
                <a:gd name="T20" fmla="*/ 85 w 113"/>
                <a:gd name="T21" fmla="*/ 88 h 269"/>
                <a:gd name="T22" fmla="*/ 94 w 113"/>
                <a:gd name="T23" fmla="*/ 93 h 269"/>
                <a:gd name="T24" fmla="*/ 113 w 113"/>
                <a:gd name="T25" fmla="*/ 88 h 269"/>
                <a:gd name="T26" fmla="*/ 113 w 113"/>
                <a:gd name="T27" fmla="*/ 134 h 269"/>
                <a:gd name="T28" fmla="*/ 113 w 113"/>
                <a:gd name="T29" fmla="*/ 162 h 269"/>
                <a:gd name="T30" fmla="*/ 113 w 113"/>
                <a:gd name="T31" fmla="*/ 178 h 269"/>
                <a:gd name="T32" fmla="*/ 107 w 113"/>
                <a:gd name="T33" fmla="*/ 192 h 269"/>
                <a:gd name="T34" fmla="*/ 99 w 113"/>
                <a:gd name="T35" fmla="*/ 192 h 269"/>
                <a:gd name="T36" fmla="*/ 102 w 113"/>
                <a:gd name="T37" fmla="*/ 206 h 269"/>
                <a:gd name="T38" fmla="*/ 74 w 113"/>
                <a:gd name="T39" fmla="*/ 269 h 269"/>
                <a:gd name="T40" fmla="*/ 66 w 113"/>
                <a:gd name="T41" fmla="*/ 269 h 269"/>
                <a:gd name="T42" fmla="*/ 64 w 113"/>
                <a:gd name="T43" fmla="*/ 246 h 269"/>
                <a:gd name="T44" fmla="*/ 44 w 113"/>
                <a:gd name="T45" fmla="*/ 246 h 269"/>
                <a:gd name="T46" fmla="*/ 5 w 113"/>
                <a:gd name="T47" fmla="*/ 220 h 269"/>
                <a:gd name="T48" fmla="*/ 0 w 113"/>
                <a:gd name="T49" fmla="*/ 198 h 269"/>
                <a:gd name="T50" fmla="*/ 6 w 113"/>
                <a:gd name="T51" fmla="*/ 184 h 269"/>
                <a:gd name="T52" fmla="*/ 6 w 113"/>
                <a:gd name="T53" fmla="*/ 184 h 2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3"/>
                <a:gd name="T82" fmla="*/ 0 h 269"/>
                <a:gd name="T83" fmla="*/ 113 w 113"/>
                <a:gd name="T84" fmla="*/ 269 h 2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3" h="269">
                  <a:moveTo>
                    <a:pt x="6" y="184"/>
                  </a:moveTo>
                  <a:lnTo>
                    <a:pt x="27" y="170"/>
                  </a:lnTo>
                  <a:lnTo>
                    <a:pt x="55" y="132"/>
                  </a:lnTo>
                  <a:lnTo>
                    <a:pt x="5" y="91"/>
                  </a:lnTo>
                  <a:lnTo>
                    <a:pt x="3" y="54"/>
                  </a:lnTo>
                  <a:lnTo>
                    <a:pt x="27" y="0"/>
                  </a:lnTo>
                  <a:lnTo>
                    <a:pt x="104" y="25"/>
                  </a:lnTo>
                  <a:lnTo>
                    <a:pt x="104" y="36"/>
                  </a:lnTo>
                  <a:lnTo>
                    <a:pt x="96" y="66"/>
                  </a:lnTo>
                  <a:lnTo>
                    <a:pt x="88" y="73"/>
                  </a:lnTo>
                  <a:lnTo>
                    <a:pt x="85" y="88"/>
                  </a:lnTo>
                  <a:lnTo>
                    <a:pt x="94" y="93"/>
                  </a:lnTo>
                  <a:lnTo>
                    <a:pt x="113" y="88"/>
                  </a:lnTo>
                  <a:lnTo>
                    <a:pt x="113" y="134"/>
                  </a:lnTo>
                  <a:lnTo>
                    <a:pt x="113" y="162"/>
                  </a:lnTo>
                  <a:lnTo>
                    <a:pt x="113" y="178"/>
                  </a:lnTo>
                  <a:lnTo>
                    <a:pt x="107" y="192"/>
                  </a:lnTo>
                  <a:lnTo>
                    <a:pt x="99" y="192"/>
                  </a:lnTo>
                  <a:lnTo>
                    <a:pt x="102" y="206"/>
                  </a:lnTo>
                  <a:lnTo>
                    <a:pt x="74" y="269"/>
                  </a:lnTo>
                  <a:lnTo>
                    <a:pt x="66" y="269"/>
                  </a:lnTo>
                  <a:lnTo>
                    <a:pt x="64" y="246"/>
                  </a:lnTo>
                  <a:lnTo>
                    <a:pt x="44" y="246"/>
                  </a:lnTo>
                  <a:lnTo>
                    <a:pt x="5" y="220"/>
                  </a:lnTo>
                  <a:lnTo>
                    <a:pt x="0" y="198"/>
                  </a:lnTo>
                  <a:lnTo>
                    <a:pt x="6" y="18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1" name="Freeform 64"/>
            <p:cNvSpPr>
              <a:spLocks/>
            </p:cNvSpPr>
            <p:nvPr/>
          </p:nvSpPr>
          <p:spPr bwMode="auto">
            <a:xfrm>
              <a:off x="4416" y="1246"/>
              <a:ext cx="536" cy="467"/>
            </a:xfrm>
            <a:custGeom>
              <a:avLst/>
              <a:gdLst>
                <a:gd name="T0" fmla="*/ 17 w 536"/>
                <a:gd name="T1" fmla="*/ 428 h 467"/>
                <a:gd name="T2" fmla="*/ 366 w 536"/>
                <a:gd name="T3" fmla="*/ 363 h 467"/>
                <a:gd name="T4" fmla="*/ 404 w 536"/>
                <a:gd name="T5" fmla="*/ 401 h 467"/>
                <a:gd name="T6" fmla="*/ 439 w 536"/>
                <a:gd name="T7" fmla="*/ 420 h 467"/>
                <a:gd name="T8" fmla="*/ 516 w 536"/>
                <a:gd name="T9" fmla="*/ 445 h 467"/>
                <a:gd name="T10" fmla="*/ 522 w 536"/>
                <a:gd name="T11" fmla="*/ 467 h 467"/>
                <a:gd name="T12" fmla="*/ 535 w 536"/>
                <a:gd name="T13" fmla="*/ 439 h 467"/>
                <a:gd name="T14" fmla="*/ 536 w 536"/>
                <a:gd name="T15" fmla="*/ 398 h 467"/>
                <a:gd name="T16" fmla="*/ 522 w 536"/>
                <a:gd name="T17" fmla="*/ 324 h 467"/>
                <a:gd name="T18" fmla="*/ 521 w 536"/>
                <a:gd name="T19" fmla="*/ 245 h 467"/>
                <a:gd name="T20" fmla="*/ 484 w 536"/>
                <a:gd name="T21" fmla="*/ 131 h 467"/>
                <a:gd name="T22" fmla="*/ 478 w 536"/>
                <a:gd name="T23" fmla="*/ 80 h 467"/>
                <a:gd name="T24" fmla="*/ 454 w 536"/>
                <a:gd name="T25" fmla="*/ 0 h 467"/>
                <a:gd name="T26" fmla="*/ 341 w 536"/>
                <a:gd name="T27" fmla="*/ 25 h 467"/>
                <a:gd name="T28" fmla="*/ 278 w 536"/>
                <a:gd name="T29" fmla="*/ 93 h 467"/>
                <a:gd name="T30" fmla="*/ 275 w 536"/>
                <a:gd name="T31" fmla="*/ 110 h 467"/>
                <a:gd name="T32" fmla="*/ 239 w 536"/>
                <a:gd name="T33" fmla="*/ 149 h 467"/>
                <a:gd name="T34" fmla="*/ 248 w 536"/>
                <a:gd name="T35" fmla="*/ 164 h 467"/>
                <a:gd name="T36" fmla="*/ 255 w 536"/>
                <a:gd name="T37" fmla="*/ 175 h 467"/>
                <a:gd name="T38" fmla="*/ 250 w 536"/>
                <a:gd name="T39" fmla="*/ 178 h 467"/>
                <a:gd name="T40" fmla="*/ 261 w 536"/>
                <a:gd name="T41" fmla="*/ 194 h 467"/>
                <a:gd name="T42" fmla="*/ 262 w 536"/>
                <a:gd name="T43" fmla="*/ 208 h 467"/>
                <a:gd name="T44" fmla="*/ 228 w 536"/>
                <a:gd name="T45" fmla="*/ 239 h 467"/>
                <a:gd name="T46" fmla="*/ 176 w 536"/>
                <a:gd name="T47" fmla="*/ 255 h 467"/>
                <a:gd name="T48" fmla="*/ 163 w 536"/>
                <a:gd name="T49" fmla="*/ 264 h 467"/>
                <a:gd name="T50" fmla="*/ 143 w 536"/>
                <a:gd name="T51" fmla="*/ 256 h 467"/>
                <a:gd name="T52" fmla="*/ 86 w 536"/>
                <a:gd name="T53" fmla="*/ 263 h 467"/>
                <a:gd name="T54" fmla="*/ 42 w 536"/>
                <a:gd name="T55" fmla="*/ 280 h 467"/>
                <a:gd name="T56" fmla="*/ 42 w 536"/>
                <a:gd name="T57" fmla="*/ 301 h 467"/>
                <a:gd name="T58" fmla="*/ 52 w 536"/>
                <a:gd name="T59" fmla="*/ 316 h 467"/>
                <a:gd name="T60" fmla="*/ 58 w 536"/>
                <a:gd name="T61" fmla="*/ 315 h 467"/>
                <a:gd name="T62" fmla="*/ 64 w 536"/>
                <a:gd name="T63" fmla="*/ 334 h 467"/>
                <a:gd name="T64" fmla="*/ 53 w 536"/>
                <a:gd name="T65" fmla="*/ 341 h 467"/>
                <a:gd name="T66" fmla="*/ 47 w 536"/>
                <a:gd name="T67" fmla="*/ 357 h 467"/>
                <a:gd name="T68" fmla="*/ 0 w 536"/>
                <a:gd name="T69" fmla="*/ 401 h 467"/>
                <a:gd name="T70" fmla="*/ 17 w 536"/>
                <a:gd name="T71" fmla="*/ 428 h 467"/>
                <a:gd name="T72" fmla="*/ 17 w 536"/>
                <a:gd name="T73" fmla="*/ 428 h 4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6"/>
                <a:gd name="T112" fmla="*/ 0 h 467"/>
                <a:gd name="T113" fmla="*/ 536 w 536"/>
                <a:gd name="T114" fmla="*/ 467 h 4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6" h="467">
                  <a:moveTo>
                    <a:pt x="17" y="428"/>
                  </a:moveTo>
                  <a:lnTo>
                    <a:pt x="366" y="363"/>
                  </a:lnTo>
                  <a:lnTo>
                    <a:pt x="404" y="401"/>
                  </a:lnTo>
                  <a:lnTo>
                    <a:pt x="439" y="420"/>
                  </a:lnTo>
                  <a:lnTo>
                    <a:pt x="516" y="445"/>
                  </a:lnTo>
                  <a:lnTo>
                    <a:pt x="522" y="467"/>
                  </a:lnTo>
                  <a:lnTo>
                    <a:pt x="535" y="439"/>
                  </a:lnTo>
                  <a:lnTo>
                    <a:pt x="536" y="398"/>
                  </a:lnTo>
                  <a:lnTo>
                    <a:pt x="522" y="324"/>
                  </a:lnTo>
                  <a:lnTo>
                    <a:pt x="521" y="245"/>
                  </a:lnTo>
                  <a:lnTo>
                    <a:pt x="484" y="131"/>
                  </a:lnTo>
                  <a:lnTo>
                    <a:pt x="478" y="80"/>
                  </a:lnTo>
                  <a:lnTo>
                    <a:pt x="454" y="0"/>
                  </a:lnTo>
                  <a:lnTo>
                    <a:pt x="341" y="25"/>
                  </a:lnTo>
                  <a:lnTo>
                    <a:pt x="278" y="93"/>
                  </a:lnTo>
                  <a:lnTo>
                    <a:pt x="275" y="110"/>
                  </a:lnTo>
                  <a:lnTo>
                    <a:pt x="239" y="149"/>
                  </a:lnTo>
                  <a:lnTo>
                    <a:pt x="248" y="164"/>
                  </a:lnTo>
                  <a:lnTo>
                    <a:pt x="255" y="175"/>
                  </a:lnTo>
                  <a:lnTo>
                    <a:pt x="250" y="178"/>
                  </a:lnTo>
                  <a:lnTo>
                    <a:pt x="261" y="194"/>
                  </a:lnTo>
                  <a:lnTo>
                    <a:pt x="262" y="208"/>
                  </a:lnTo>
                  <a:lnTo>
                    <a:pt x="228" y="239"/>
                  </a:lnTo>
                  <a:lnTo>
                    <a:pt x="176" y="255"/>
                  </a:lnTo>
                  <a:lnTo>
                    <a:pt x="163" y="264"/>
                  </a:lnTo>
                  <a:lnTo>
                    <a:pt x="143" y="256"/>
                  </a:lnTo>
                  <a:lnTo>
                    <a:pt x="86" y="263"/>
                  </a:lnTo>
                  <a:lnTo>
                    <a:pt x="42" y="280"/>
                  </a:lnTo>
                  <a:lnTo>
                    <a:pt x="42" y="301"/>
                  </a:lnTo>
                  <a:lnTo>
                    <a:pt x="52" y="316"/>
                  </a:lnTo>
                  <a:lnTo>
                    <a:pt x="58" y="315"/>
                  </a:lnTo>
                  <a:lnTo>
                    <a:pt x="64" y="334"/>
                  </a:lnTo>
                  <a:lnTo>
                    <a:pt x="53" y="341"/>
                  </a:lnTo>
                  <a:lnTo>
                    <a:pt x="47" y="357"/>
                  </a:lnTo>
                  <a:lnTo>
                    <a:pt x="0" y="401"/>
                  </a:lnTo>
                  <a:lnTo>
                    <a:pt x="17" y="428"/>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2" name="Freeform 65"/>
            <p:cNvSpPr>
              <a:spLocks/>
            </p:cNvSpPr>
            <p:nvPr/>
          </p:nvSpPr>
          <p:spPr bwMode="auto">
            <a:xfrm>
              <a:off x="4913" y="1732"/>
              <a:ext cx="16" cy="22"/>
            </a:xfrm>
            <a:custGeom>
              <a:avLst/>
              <a:gdLst>
                <a:gd name="T0" fmla="*/ 0 w 16"/>
                <a:gd name="T1" fmla="*/ 22 h 22"/>
                <a:gd name="T2" fmla="*/ 3 w 16"/>
                <a:gd name="T3" fmla="*/ 7 h 22"/>
                <a:gd name="T4" fmla="*/ 11 w 16"/>
                <a:gd name="T5" fmla="*/ 0 h 22"/>
                <a:gd name="T6" fmla="*/ 16 w 16"/>
                <a:gd name="T7" fmla="*/ 5 h 22"/>
                <a:gd name="T8" fmla="*/ 0 w 16"/>
                <a:gd name="T9" fmla="*/ 22 h 22"/>
                <a:gd name="T10" fmla="*/ 0 w 16"/>
                <a:gd name="T11" fmla="*/ 22 h 22"/>
                <a:gd name="T12" fmla="*/ 0 w 16"/>
                <a:gd name="T13" fmla="*/ 22 h 22"/>
                <a:gd name="T14" fmla="*/ 0 60000 65536"/>
                <a:gd name="T15" fmla="*/ 0 60000 65536"/>
                <a:gd name="T16" fmla="*/ 0 60000 65536"/>
                <a:gd name="T17" fmla="*/ 0 60000 65536"/>
                <a:gd name="T18" fmla="*/ 0 60000 65536"/>
                <a:gd name="T19" fmla="*/ 0 60000 65536"/>
                <a:gd name="T20" fmla="*/ 0 60000 65536"/>
                <a:gd name="T21" fmla="*/ 0 w 16"/>
                <a:gd name="T22" fmla="*/ 0 h 22"/>
                <a:gd name="T23" fmla="*/ 16 w 1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2">
                  <a:moveTo>
                    <a:pt x="0" y="22"/>
                  </a:moveTo>
                  <a:lnTo>
                    <a:pt x="3" y="7"/>
                  </a:lnTo>
                  <a:lnTo>
                    <a:pt x="11" y="0"/>
                  </a:lnTo>
                  <a:lnTo>
                    <a:pt x="16" y="5"/>
                  </a:lnTo>
                  <a:lnTo>
                    <a:pt x="0" y="2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3" name="Freeform 66"/>
            <p:cNvSpPr>
              <a:spLocks/>
            </p:cNvSpPr>
            <p:nvPr/>
          </p:nvSpPr>
          <p:spPr bwMode="auto">
            <a:xfrm>
              <a:off x="4930" y="1644"/>
              <a:ext cx="167" cy="96"/>
            </a:xfrm>
            <a:custGeom>
              <a:avLst/>
              <a:gdLst>
                <a:gd name="T0" fmla="*/ 13 w 167"/>
                <a:gd name="T1" fmla="*/ 96 h 96"/>
                <a:gd name="T2" fmla="*/ 71 w 167"/>
                <a:gd name="T3" fmla="*/ 63 h 96"/>
                <a:gd name="T4" fmla="*/ 110 w 167"/>
                <a:gd name="T5" fmla="*/ 44 h 96"/>
                <a:gd name="T6" fmla="*/ 70 w 167"/>
                <a:gd name="T7" fmla="*/ 74 h 96"/>
                <a:gd name="T8" fmla="*/ 73 w 167"/>
                <a:gd name="T9" fmla="*/ 76 h 96"/>
                <a:gd name="T10" fmla="*/ 136 w 167"/>
                <a:gd name="T11" fmla="*/ 33 h 96"/>
                <a:gd name="T12" fmla="*/ 167 w 167"/>
                <a:gd name="T13" fmla="*/ 5 h 96"/>
                <a:gd name="T14" fmla="*/ 164 w 167"/>
                <a:gd name="T15" fmla="*/ 0 h 96"/>
                <a:gd name="T16" fmla="*/ 136 w 167"/>
                <a:gd name="T17" fmla="*/ 16 h 96"/>
                <a:gd name="T18" fmla="*/ 132 w 167"/>
                <a:gd name="T19" fmla="*/ 14 h 96"/>
                <a:gd name="T20" fmla="*/ 118 w 167"/>
                <a:gd name="T21" fmla="*/ 33 h 96"/>
                <a:gd name="T22" fmla="*/ 109 w 167"/>
                <a:gd name="T23" fmla="*/ 33 h 96"/>
                <a:gd name="T24" fmla="*/ 131 w 167"/>
                <a:gd name="T25" fmla="*/ 0 h 96"/>
                <a:gd name="T26" fmla="*/ 109 w 167"/>
                <a:gd name="T27" fmla="*/ 24 h 96"/>
                <a:gd name="T28" fmla="*/ 33 w 167"/>
                <a:gd name="T29" fmla="*/ 50 h 96"/>
                <a:gd name="T30" fmla="*/ 19 w 167"/>
                <a:gd name="T31" fmla="*/ 69 h 96"/>
                <a:gd name="T32" fmla="*/ 7 w 167"/>
                <a:gd name="T33" fmla="*/ 73 h 96"/>
                <a:gd name="T34" fmla="*/ 0 w 167"/>
                <a:gd name="T35" fmla="*/ 87 h 96"/>
                <a:gd name="T36" fmla="*/ 13 w 167"/>
                <a:gd name="T37" fmla="*/ 96 h 96"/>
                <a:gd name="T38" fmla="*/ 13 w 167"/>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96"/>
                <a:gd name="T62" fmla="*/ 167 w 167"/>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96">
                  <a:moveTo>
                    <a:pt x="13" y="96"/>
                  </a:moveTo>
                  <a:lnTo>
                    <a:pt x="71" y="63"/>
                  </a:lnTo>
                  <a:lnTo>
                    <a:pt x="110" y="44"/>
                  </a:lnTo>
                  <a:lnTo>
                    <a:pt x="70" y="74"/>
                  </a:lnTo>
                  <a:lnTo>
                    <a:pt x="73" y="76"/>
                  </a:lnTo>
                  <a:lnTo>
                    <a:pt x="136" y="33"/>
                  </a:lnTo>
                  <a:lnTo>
                    <a:pt x="167" y="5"/>
                  </a:lnTo>
                  <a:lnTo>
                    <a:pt x="164" y="0"/>
                  </a:lnTo>
                  <a:lnTo>
                    <a:pt x="136" y="16"/>
                  </a:lnTo>
                  <a:lnTo>
                    <a:pt x="132" y="14"/>
                  </a:lnTo>
                  <a:lnTo>
                    <a:pt x="118" y="33"/>
                  </a:lnTo>
                  <a:lnTo>
                    <a:pt x="109" y="33"/>
                  </a:lnTo>
                  <a:lnTo>
                    <a:pt x="131" y="0"/>
                  </a:lnTo>
                  <a:lnTo>
                    <a:pt x="109" y="24"/>
                  </a:lnTo>
                  <a:lnTo>
                    <a:pt x="33" y="50"/>
                  </a:lnTo>
                  <a:lnTo>
                    <a:pt x="19" y="69"/>
                  </a:lnTo>
                  <a:lnTo>
                    <a:pt x="7" y="73"/>
                  </a:lnTo>
                  <a:lnTo>
                    <a:pt x="0" y="87"/>
                  </a:lnTo>
                  <a:lnTo>
                    <a:pt x="13" y="96"/>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4" name="Freeform 67"/>
            <p:cNvSpPr>
              <a:spLocks/>
            </p:cNvSpPr>
            <p:nvPr/>
          </p:nvSpPr>
          <p:spPr bwMode="auto">
            <a:xfrm>
              <a:off x="4938" y="1540"/>
              <a:ext cx="156" cy="145"/>
            </a:xfrm>
            <a:custGeom>
              <a:avLst/>
              <a:gdLst>
                <a:gd name="T0" fmla="*/ 14 w 156"/>
                <a:gd name="T1" fmla="*/ 104 h 145"/>
                <a:gd name="T2" fmla="*/ 13 w 156"/>
                <a:gd name="T3" fmla="*/ 145 h 145"/>
                <a:gd name="T4" fmla="*/ 25 w 156"/>
                <a:gd name="T5" fmla="*/ 142 h 145"/>
                <a:gd name="T6" fmla="*/ 55 w 156"/>
                <a:gd name="T7" fmla="*/ 120 h 145"/>
                <a:gd name="T8" fmla="*/ 65 w 156"/>
                <a:gd name="T9" fmla="*/ 101 h 145"/>
                <a:gd name="T10" fmla="*/ 71 w 156"/>
                <a:gd name="T11" fmla="*/ 104 h 145"/>
                <a:gd name="T12" fmla="*/ 112 w 156"/>
                <a:gd name="T13" fmla="*/ 93 h 145"/>
                <a:gd name="T14" fmla="*/ 112 w 156"/>
                <a:gd name="T15" fmla="*/ 87 h 145"/>
                <a:gd name="T16" fmla="*/ 120 w 156"/>
                <a:gd name="T17" fmla="*/ 90 h 145"/>
                <a:gd name="T18" fmla="*/ 128 w 156"/>
                <a:gd name="T19" fmla="*/ 84 h 145"/>
                <a:gd name="T20" fmla="*/ 139 w 156"/>
                <a:gd name="T21" fmla="*/ 82 h 145"/>
                <a:gd name="T22" fmla="*/ 156 w 156"/>
                <a:gd name="T23" fmla="*/ 74 h 145"/>
                <a:gd name="T24" fmla="*/ 140 w 156"/>
                <a:gd name="T25" fmla="*/ 0 h 145"/>
                <a:gd name="T26" fmla="*/ 0 w 156"/>
                <a:gd name="T27" fmla="*/ 30 h 145"/>
                <a:gd name="T28" fmla="*/ 14 w 156"/>
                <a:gd name="T29" fmla="*/ 104 h 145"/>
                <a:gd name="T30" fmla="*/ 14 w 156"/>
                <a:gd name="T31" fmla="*/ 104 h 1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
                <a:gd name="T49" fmla="*/ 0 h 145"/>
                <a:gd name="T50" fmla="*/ 156 w 156"/>
                <a:gd name="T51" fmla="*/ 145 h 1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 h="145">
                  <a:moveTo>
                    <a:pt x="14" y="104"/>
                  </a:moveTo>
                  <a:lnTo>
                    <a:pt x="13" y="145"/>
                  </a:lnTo>
                  <a:lnTo>
                    <a:pt x="25" y="142"/>
                  </a:lnTo>
                  <a:lnTo>
                    <a:pt x="55" y="120"/>
                  </a:lnTo>
                  <a:lnTo>
                    <a:pt x="65" y="101"/>
                  </a:lnTo>
                  <a:lnTo>
                    <a:pt x="71" y="104"/>
                  </a:lnTo>
                  <a:lnTo>
                    <a:pt x="112" y="93"/>
                  </a:lnTo>
                  <a:lnTo>
                    <a:pt x="112" y="87"/>
                  </a:lnTo>
                  <a:lnTo>
                    <a:pt x="120" y="90"/>
                  </a:lnTo>
                  <a:lnTo>
                    <a:pt x="128" y="84"/>
                  </a:lnTo>
                  <a:lnTo>
                    <a:pt x="139" y="82"/>
                  </a:lnTo>
                  <a:lnTo>
                    <a:pt x="156" y="74"/>
                  </a:lnTo>
                  <a:lnTo>
                    <a:pt x="140" y="0"/>
                  </a:lnTo>
                  <a:lnTo>
                    <a:pt x="0" y="30"/>
                  </a:lnTo>
                  <a:lnTo>
                    <a:pt x="14" y="10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5" name="Freeform 68"/>
            <p:cNvSpPr>
              <a:spLocks/>
            </p:cNvSpPr>
            <p:nvPr/>
          </p:nvSpPr>
          <p:spPr bwMode="auto">
            <a:xfrm>
              <a:off x="5078" y="1532"/>
              <a:ext cx="69" cy="82"/>
            </a:xfrm>
            <a:custGeom>
              <a:avLst/>
              <a:gdLst>
                <a:gd name="T0" fmla="*/ 16 w 69"/>
                <a:gd name="T1" fmla="*/ 82 h 82"/>
                <a:gd name="T2" fmla="*/ 44 w 69"/>
                <a:gd name="T3" fmla="*/ 71 h 82"/>
                <a:gd name="T4" fmla="*/ 46 w 69"/>
                <a:gd name="T5" fmla="*/ 38 h 82"/>
                <a:gd name="T6" fmla="*/ 54 w 69"/>
                <a:gd name="T7" fmla="*/ 46 h 82"/>
                <a:gd name="T8" fmla="*/ 55 w 69"/>
                <a:gd name="T9" fmla="*/ 62 h 82"/>
                <a:gd name="T10" fmla="*/ 62 w 69"/>
                <a:gd name="T11" fmla="*/ 60 h 82"/>
                <a:gd name="T12" fmla="*/ 69 w 69"/>
                <a:gd name="T13" fmla="*/ 46 h 82"/>
                <a:gd name="T14" fmla="*/ 62 w 69"/>
                <a:gd name="T15" fmla="*/ 29 h 82"/>
                <a:gd name="T16" fmla="*/ 46 w 69"/>
                <a:gd name="T17" fmla="*/ 26 h 82"/>
                <a:gd name="T18" fmla="*/ 35 w 69"/>
                <a:gd name="T19" fmla="*/ 4 h 82"/>
                <a:gd name="T20" fmla="*/ 25 w 69"/>
                <a:gd name="T21" fmla="*/ 0 h 82"/>
                <a:gd name="T22" fmla="*/ 0 w 69"/>
                <a:gd name="T23" fmla="*/ 8 h 82"/>
                <a:gd name="T24" fmla="*/ 16 w 69"/>
                <a:gd name="T25" fmla="*/ 82 h 82"/>
                <a:gd name="T26" fmla="*/ 16 w 69"/>
                <a:gd name="T27" fmla="*/ 82 h 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82"/>
                <a:gd name="T44" fmla="*/ 69 w 69"/>
                <a:gd name="T45" fmla="*/ 82 h 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82">
                  <a:moveTo>
                    <a:pt x="16" y="82"/>
                  </a:moveTo>
                  <a:lnTo>
                    <a:pt x="44" y="71"/>
                  </a:lnTo>
                  <a:lnTo>
                    <a:pt x="46" y="38"/>
                  </a:lnTo>
                  <a:lnTo>
                    <a:pt x="54" y="46"/>
                  </a:lnTo>
                  <a:lnTo>
                    <a:pt x="55" y="62"/>
                  </a:lnTo>
                  <a:lnTo>
                    <a:pt x="62" y="60"/>
                  </a:lnTo>
                  <a:lnTo>
                    <a:pt x="69" y="46"/>
                  </a:lnTo>
                  <a:lnTo>
                    <a:pt x="62" y="29"/>
                  </a:lnTo>
                  <a:lnTo>
                    <a:pt x="46" y="26"/>
                  </a:lnTo>
                  <a:lnTo>
                    <a:pt x="35" y="4"/>
                  </a:lnTo>
                  <a:lnTo>
                    <a:pt x="25" y="0"/>
                  </a:lnTo>
                  <a:lnTo>
                    <a:pt x="0" y="8"/>
                  </a:lnTo>
                  <a:lnTo>
                    <a:pt x="16" y="82"/>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6" name="Freeform 69"/>
            <p:cNvSpPr>
              <a:spLocks/>
            </p:cNvSpPr>
            <p:nvPr/>
          </p:nvSpPr>
          <p:spPr bwMode="auto">
            <a:xfrm>
              <a:off x="4937" y="1430"/>
              <a:ext cx="302" cy="148"/>
            </a:xfrm>
            <a:custGeom>
              <a:avLst/>
              <a:gdLst>
                <a:gd name="T0" fmla="*/ 1 w 302"/>
                <a:gd name="T1" fmla="*/ 140 h 148"/>
                <a:gd name="T2" fmla="*/ 141 w 302"/>
                <a:gd name="T3" fmla="*/ 110 h 148"/>
                <a:gd name="T4" fmla="*/ 166 w 302"/>
                <a:gd name="T5" fmla="*/ 102 h 148"/>
                <a:gd name="T6" fmla="*/ 176 w 302"/>
                <a:gd name="T7" fmla="*/ 106 h 148"/>
                <a:gd name="T8" fmla="*/ 187 w 302"/>
                <a:gd name="T9" fmla="*/ 128 h 148"/>
                <a:gd name="T10" fmla="*/ 203 w 302"/>
                <a:gd name="T11" fmla="*/ 131 h 148"/>
                <a:gd name="T12" fmla="*/ 210 w 302"/>
                <a:gd name="T13" fmla="*/ 148 h 148"/>
                <a:gd name="T14" fmla="*/ 221 w 302"/>
                <a:gd name="T15" fmla="*/ 148 h 148"/>
                <a:gd name="T16" fmla="*/ 232 w 302"/>
                <a:gd name="T17" fmla="*/ 132 h 148"/>
                <a:gd name="T18" fmla="*/ 236 w 302"/>
                <a:gd name="T19" fmla="*/ 118 h 148"/>
                <a:gd name="T20" fmla="*/ 248 w 302"/>
                <a:gd name="T21" fmla="*/ 137 h 148"/>
                <a:gd name="T22" fmla="*/ 302 w 302"/>
                <a:gd name="T23" fmla="*/ 120 h 148"/>
                <a:gd name="T24" fmla="*/ 300 w 302"/>
                <a:gd name="T25" fmla="*/ 99 h 148"/>
                <a:gd name="T26" fmla="*/ 284 w 302"/>
                <a:gd name="T27" fmla="*/ 72 h 148"/>
                <a:gd name="T28" fmla="*/ 275 w 302"/>
                <a:gd name="T29" fmla="*/ 69 h 148"/>
                <a:gd name="T30" fmla="*/ 267 w 302"/>
                <a:gd name="T31" fmla="*/ 69 h 148"/>
                <a:gd name="T32" fmla="*/ 269 w 302"/>
                <a:gd name="T33" fmla="*/ 76 h 148"/>
                <a:gd name="T34" fmla="*/ 281 w 302"/>
                <a:gd name="T35" fmla="*/ 77 h 148"/>
                <a:gd name="T36" fmla="*/ 286 w 302"/>
                <a:gd name="T37" fmla="*/ 102 h 148"/>
                <a:gd name="T38" fmla="*/ 264 w 302"/>
                <a:gd name="T39" fmla="*/ 112 h 148"/>
                <a:gd name="T40" fmla="*/ 232 w 302"/>
                <a:gd name="T41" fmla="*/ 91 h 148"/>
                <a:gd name="T42" fmla="*/ 221 w 302"/>
                <a:gd name="T43" fmla="*/ 69 h 148"/>
                <a:gd name="T44" fmla="*/ 207 w 302"/>
                <a:gd name="T45" fmla="*/ 61 h 148"/>
                <a:gd name="T46" fmla="*/ 206 w 302"/>
                <a:gd name="T47" fmla="*/ 69 h 148"/>
                <a:gd name="T48" fmla="*/ 193 w 302"/>
                <a:gd name="T49" fmla="*/ 57 h 148"/>
                <a:gd name="T50" fmla="*/ 204 w 302"/>
                <a:gd name="T51" fmla="*/ 41 h 148"/>
                <a:gd name="T52" fmla="*/ 214 w 302"/>
                <a:gd name="T53" fmla="*/ 25 h 148"/>
                <a:gd name="T54" fmla="*/ 195 w 302"/>
                <a:gd name="T55" fmla="*/ 0 h 148"/>
                <a:gd name="T56" fmla="*/ 166 w 302"/>
                <a:gd name="T57" fmla="*/ 21 h 148"/>
                <a:gd name="T58" fmla="*/ 66 w 302"/>
                <a:gd name="T59" fmla="*/ 47 h 148"/>
                <a:gd name="T60" fmla="*/ 0 w 302"/>
                <a:gd name="T61" fmla="*/ 61 h 148"/>
                <a:gd name="T62" fmla="*/ 1 w 302"/>
                <a:gd name="T63" fmla="*/ 140 h 148"/>
                <a:gd name="T64" fmla="*/ 1 w 302"/>
                <a:gd name="T65" fmla="*/ 140 h 1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2"/>
                <a:gd name="T100" fmla="*/ 0 h 148"/>
                <a:gd name="T101" fmla="*/ 302 w 302"/>
                <a:gd name="T102" fmla="*/ 148 h 1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2" h="148">
                  <a:moveTo>
                    <a:pt x="1" y="140"/>
                  </a:moveTo>
                  <a:lnTo>
                    <a:pt x="141" y="110"/>
                  </a:lnTo>
                  <a:lnTo>
                    <a:pt x="166" y="102"/>
                  </a:lnTo>
                  <a:lnTo>
                    <a:pt x="176" y="106"/>
                  </a:lnTo>
                  <a:lnTo>
                    <a:pt x="187" y="128"/>
                  </a:lnTo>
                  <a:lnTo>
                    <a:pt x="203" y="131"/>
                  </a:lnTo>
                  <a:lnTo>
                    <a:pt x="210" y="148"/>
                  </a:lnTo>
                  <a:lnTo>
                    <a:pt x="221" y="148"/>
                  </a:lnTo>
                  <a:lnTo>
                    <a:pt x="232" y="132"/>
                  </a:lnTo>
                  <a:lnTo>
                    <a:pt x="236" y="118"/>
                  </a:lnTo>
                  <a:lnTo>
                    <a:pt x="248" y="137"/>
                  </a:lnTo>
                  <a:lnTo>
                    <a:pt x="302" y="120"/>
                  </a:lnTo>
                  <a:lnTo>
                    <a:pt x="300" y="99"/>
                  </a:lnTo>
                  <a:lnTo>
                    <a:pt x="284" y="72"/>
                  </a:lnTo>
                  <a:lnTo>
                    <a:pt x="275" y="69"/>
                  </a:lnTo>
                  <a:lnTo>
                    <a:pt x="267" y="69"/>
                  </a:lnTo>
                  <a:lnTo>
                    <a:pt x="269" y="76"/>
                  </a:lnTo>
                  <a:lnTo>
                    <a:pt x="281" y="77"/>
                  </a:lnTo>
                  <a:lnTo>
                    <a:pt x="286" y="102"/>
                  </a:lnTo>
                  <a:lnTo>
                    <a:pt x="264" y="112"/>
                  </a:lnTo>
                  <a:lnTo>
                    <a:pt x="232" y="91"/>
                  </a:lnTo>
                  <a:lnTo>
                    <a:pt x="221" y="69"/>
                  </a:lnTo>
                  <a:lnTo>
                    <a:pt x="207" y="61"/>
                  </a:lnTo>
                  <a:lnTo>
                    <a:pt x="206" y="69"/>
                  </a:lnTo>
                  <a:lnTo>
                    <a:pt x="193" y="57"/>
                  </a:lnTo>
                  <a:lnTo>
                    <a:pt x="204" y="41"/>
                  </a:lnTo>
                  <a:lnTo>
                    <a:pt x="214" y="25"/>
                  </a:lnTo>
                  <a:lnTo>
                    <a:pt x="195" y="0"/>
                  </a:lnTo>
                  <a:lnTo>
                    <a:pt x="166" y="21"/>
                  </a:lnTo>
                  <a:lnTo>
                    <a:pt x="66" y="47"/>
                  </a:lnTo>
                  <a:lnTo>
                    <a:pt x="0" y="61"/>
                  </a:lnTo>
                  <a:lnTo>
                    <a:pt x="1" y="14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7" name="Freeform 70"/>
            <p:cNvSpPr>
              <a:spLocks/>
            </p:cNvSpPr>
            <p:nvPr/>
          </p:nvSpPr>
          <p:spPr bwMode="auto">
            <a:xfrm>
              <a:off x="5179" y="1575"/>
              <a:ext cx="27" cy="20"/>
            </a:xfrm>
            <a:custGeom>
              <a:avLst/>
              <a:gdLst>
                <a:gd name="T0" fmla="*/ 0 w 27"/>
                <a:gd name="T1" fmla="*/ 20 h 20"/>
                <a:gd name="T2" fmla="*/ 11 w 27"/>
                <a:gd name="T3" fmla="*/ 0 h 20"/>
                <a:gd name="T4" fmla="*/ 27 w 27"/>
                <a:gd name="T5" fmla="*/ 9 h 20"/>
                <a:gd name="T6" fmla="*/ 0 w 27"/>
                <a:gd name="T7" fmla="*/ 20 h 20"/>
                <a:gd name="T8" fmla="*/ 0 w 27"/>
                <a:gd name="T9" fmla="*/ 20 h 20"/>
                <a:gd name="T10" fmla="*/ 0 w 27"/>
                <a:gd name="T11" fmla="*/ 20 h 20"/>
                <a:gd name="T12" fmla="*/ 0 60000 65536"/>
                <a:gd name="T13" fmla="*/ 0 60000 65536"/>
                <a:gd name="T14" fmla="*/ 0 60000 65536"/>
                <a:gd name="T15" fmla="*/ 0 60000 65536"/>
                <a:gd name="T16" fmla="*/ 0 60000 65536"/>
                <a:gd name="T17" fmla="*/ 0 60000 65536"/>
                <a:gd name="T18" fmla="*/ 0 w 27"/>
                <a:gd name="T19" fmla="*/ 0 h 20"/>
                <a:gd name="T20" fmla="*/ 27 w 2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7" h="20">
                  <a:moveTo>
                    <a:pt x="0" y="20"/>
                  </a:moveTo>
                  <a:lnTo>
                    <a:pt x="11" y="0"/>
                  </a:lnTo>
                  <a:lnTo>
                    <a:pt x="27" y="9"/>
                  </a:lnTo>
                  <a:lnTo>
                    <a:pt x="0" y="20"/>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8" name="Freeform 71"/>
            <p:cNvSpPr>
              <a:spLocks/>
            </p:cNvSpPr>
            <p:nvPr/>
          </p:nvSpPr>
          <p:spPr bwMode="auto">
            <a:xfrm>
              <a:off x="5229" y="1572"/>
              <a:ext cx="22" cy="15"/>
            </a:xfrm>
            <a:custGeom>
              <a:avLst/>
              <a:gdLst>
                <a:gd name="T0" fmla="*/ 0 w 22"/>
                <a:gd name="T1" fmla="*/ 15 h 15"/>
                <a:gd name="T2" fmla="*/ 13 w 22"/>
                <a:gd name="T3" fmla="*/ 0 h 15"/>
                <a:gd name="T4" fmla="*/ 22 w 22"/>
                <a:gd name="T5" fmla="*/ 11 h 15"/>
                <a:gd name="T6" fmla="*/ 0 w 22"/>
                <a:gd name="T7" fmla="*/ 15 h 15"/>
                <a:gd name="T8" fmla="*/ 0 w 22"/>
                <a:gd name="T9" fmla="*/ 15 h 15"/>
                <a:gd name="T10" fmla="*/ 0 w 22"/>
                <a:gd name="T11" fmla="*/ 15 h 15"/>
                <a:gd name="T12" fmla="*/ 0 60000 65536"/>
                <a:gd name="T13" fmla="*/ 0 60000 65536"/>
                <a:gd name="T14" fmla="*/ 0 60000 65536"/>
                <a:gd name="T15" fmla="*/ 0 60000 65536"/>
                <a:gd name="T16" fmla="*/ 0 60000 65536"/>
                <a:gd name="T17" fmla="*/ 0 60000 65536"/>
                <a:gd name="T18" fmla="*/ 0 w 22"/>
                <a:gd name="T19" fmla="*/ 0 h 15"/>
                <a:gd name="T20" fmla="*/ 22 w 2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2" h="15">
                  <a:moveTo>
                    <a:pt x="0" y="15"/>
                  </a:moveTo>
                  <a:lnTo>
                    <a:pt x="13" y="0"/>
                  </a:lnTo>
                  <a:lnTo>
                    <a:pt x="22" y="11"/>
                  </a:lnTo>
                  <a:lnTo>
                    <a:pt x="0" y="1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49" name="Freeform 72"/>
            <p:cNvSpPr>
              <a:spLocks/>
            </p:cNvSpPr>
            <p:nvPr/>
          </p:nvSpPr>
          <p:spPr bwMode="auto">
            <a:xfrm>
              <a:off x="4870" y="1211"/>
              <a:ext cx="147" cy="280"/>
            </a:xfrm>
            <a:custGeom>
              <a:avLst/>
              <a:gdLst>
                <a:gd name="T0" fmla="*/ 24 w 147"/>
                <a:gd name="T1" fmla="*/ 115 h 280"/>
                <a:gd name="T2" fmla="*/ 30 w 147"/>
                <a:gd name="T3" fmla="*/ 166 h 280"/>
                <a:gd name="T4" fmla="*/ 67 w 147"/>
                <a:gd name="T5" fmla="*/ 280 h 280"/>
                <a:gd name="T6" fmla="*/ 133 w 147"/>
                <a:gd name="T7" fmla="*/ 266 h 280"/>
                <a:gd name="T8" fmla="*/ 128 w 147"/>
                <a:gd name="T9" fmla="*/ 103 h 280"/>
                <a:gd name="T10" fmla="*/ 144 w 147"/>
                <a:gd name="T11" fmla="*/ 70 h 280"/>
                <a:gd name="T12" fmla="*/ 147 w 147"/>
                <a:gd name="T13" fmla="*/ 0 h 280"/>
                <a:gd name="T14" fmla="*/ 0 w 147"/>
                <a:gd name="T15" fmla="*/ 35 h 280"/>
                <a:gd name="T16" fmla="*/ 24 w 147"/>
                <a:gd name="T17" fmla="*/ 115 h 280"/>
                <a:gd name="T18" fmla="*/ 24 w 147"/>
                <a:gd name="T19" fmla="*/ 115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7"/>
                <a:gd name="T31" fmla="*/ 0 h 280"/>
                <a:gd name="T32" fmla="*/ 147 w 147"/>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7" h="280">
                  <a:moveTo>
                    <a:pt x="24" y="115"/>
                  </a:moveTo>
                  <a:lnTo>
                    <a:pt x="30" y="166"/>
                  </a:lnTo>
                  <a:lnTo>
                    <a:pt x="67" y="280"/>
                  </a:lnTo>
                  <a:lnTo>
                    <a:pt x="133" y="266"/>
                  </a:lnTo>
                  <a:lnTo>
                    <a:pt x="128" y="103"/>
                  </a:lnTo>
                  <a:lnTo>
                    <a:pt x="144" y="70"/>
                  </a:lnTo>
                  <a:lnTo>
                    <a:pt x="147" y="0"/>
                  </a:lnTo>
                  <a:lnTo>
                    <a:pt x="0" y="35"/>
                  </a:lnTo>
                  <a:lnTo>
                    <a:pt x="24" y="115"/>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50" name="Freeform 73"/>
            <p:cNvSpPr>
              <a:spLocks/>
            </p:cNvSpPr>
            <p:nvPr/>
          </p:nvSpPr>
          <p:spPr bwMode="auto">
            <a:xfrm>
              <a:off x="4998" y="1170"/>
              <a:ext cx="135" cy="307"/>
            </a:xfrm>
            <a:custGeom>
              <a:avLst/>
              <a:gdLst>
                <a:gd name="T0" fmla="*/ 0 w 135"/>
                <a:gd name="T1" fmla="*/ 144 h 307"/>
                <a:gd name="T2" fmla="*/ 16 w 135"/>
                <a:gd name="T3" fmla="*/ 111 h 307"/>
                <a:gd name="T4" fmla="*/ 19 w 135"/>
                <a:gd name="T5" fmla="*/ 41 h 307"/>
                <a:gd name="T6" fmla="*/ 17 w 135"/>
                <a:gd name="T7" fmla="*/ 15 h 307"/>
                <a:gd name="T8" fmla="*/ 44 w 135"/>
                <a:gd name="T9" fmla="*/ 0 h 307"/>
                <a:gd name="T10" fmla="*/ 105 w 135"/>
                <a:gd name="T11" fmla="*/ 192 h 307"/>
                <a:gd name="T12" fmla="*/ 135 w 135"/>
                <a:gd name="T13" fmla="*/ 233 h 307"/>
                <a:gd name="T14" fmla="*/ 134 w 135"/>
                <a:gd name="T15" fmla="*/ 260 h 307"/>
                <a:gd name="T16" fmla="*/ 105 w 135"/>
                <a:gd name="T17" fmla="*/ 281 h 307"/>
                <a:gd name="T18" fmla="*/ 5 w 135"/>
                <a:gd name="T19" fmla="*/ 307 h 307"/>
                <a:gd name="T20" fmla="*/ 0 w 135"/>
                <a:gd name="T21" fmla="*/ 144 h 307"/>
                <a:gd name="T22" fmla="*/ 0 w 135"/>
                <a:gd name="T23" fmla="*/ 144 h 3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
                <a:gd name="T37" fmla="*/ 0 h 307"/>
                <a:gd name="T38" fmla="*/ 135 w 135"/>
                <a:gd name="T39" fmla="*/ 307 h 3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 h="307">
                  <a:moveTo>
                    <a:pt x="0" y="144"/>
                  </a:moveTo>
                  <a:lnTo>
                    <a:pt x="16" y="111"/>
                  </a:lnTo>
                  <a:lnTo>
                    <a:pt x="19" y="41"/>
                  </a:lnTo>
                  <a:lnTo>
                    <a:pt x="17" y="15"/>
                  </a:lnTo>
                  <a:lnTo>
                    <a:pt x="44" y="0"/>
                  </a:lnTo>
                  <a:lnTo>
                    <a:pt x="105" y="192"/>
                  </a:lnTo>
                  <a:lnTo>
                    <a:pt x="135" y="233"/>
                  </a:lnTo>
                  <a:lnTo>
                    <a:pt x="134" y="260"/>
                  </a:lnTo>
                  <a:lnTo>
                    <a:pt x="105" y="281"/>
                  </a:lnTo>
                  <a:lnTo>
                    <a:pt x="5" y="307"/>
                  </a:lnTo>
                  <a:lnTo>
                    <a:pt x="0" y="144"/>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2351" name="Freeform 74"/>
            <p:cNvSpPr>
              <a:spLocks/>
            </p:cNvSpPr>
            <p:nvPr/>
          </p:nvSpPr>
          <p:spPr bwMode="auto">
            <a:xfrm>
              <a:off x="5042" y="897"/>
              <a:ext cx="331" cy="506"/>
            </a:xfrm>
            <a:custGeom>
              <a:avLst/>
              <a:gdLst>
                <a:gd name="T0" fmla="*/ 0 w 331"/>
                <a:gd name="T1" fmla="*/ 273 h 506"/>
                <a:gd name="T2" fmla="*/ 19 w 331"/>
                <a:gd name="T3" fmla="*/ 275 h 506"/>
                <a:gd name="T4" fmla="*/ 20 w 331"/>
                <a:gd name="T5" fmla="*/ 242 h 506"/>
                <a:gd name="T6" fmla="*/ 44 w 331"/>
                <a:gd name="T7" fmla="*/ 196 h 506"/>
                <a:gd name="T8" fmla="*/ 33 w 331"/>
                <a:gd name="T9" fmla="*/ 163 h 506"/>
                <a:gd name="T10" fmla="*/ 80 w 331"/>
                <a:gd name="T11" fmla="*/ 4 h 506"/>
                <a:gd name="T12" fmla="*/ 90 w 331"/>
                <a:gd name="T13" fmla="*/ 4 h 506"/>
                <a:gd name="T14" fmla="*/ 94 w 331"/>
                <a:gd name="T15" fmla="*/ 25 h 506"/>
                <a:gd name="T16" fmla="*/ 142 w 331"/>
                <a:gd name="T17" fmla="*/ 7 h 506"/>
                <a:gd name="T18" fmla="*/ 143 w 331"/>
                <a:gd name="T19" fmla="*/ 0 h 506"/>
                <a:gd name="T20" fmla="*/ 181 w 331"/>
                <a:gd name="T21" fmla="*/ 7 h 506"/>
                <a:gd name="T22" fmla="*/ 242 w 331"/>
                <a:gd name="T23" fmla="*/ 165 h 506"/>
                <a:gd name="T24" fmla="*/ 271 w 331"/>
                <a:gd name="T25" fmla="*/ 166 h 506"/>
                <a:gd name="T26" fmla="*/ 321 w 331"/>
                <a:gd name="T27" fmla="*/ 225 h 506"/>
                <a:gd name="T28" fmla="*/ 315 w 331"/>
                <a:gd name="T29" fmla="*/ 236 h 506"/>
                <a:gd name="T30" fmla="*/ 331 w 331"/>
                <a:gd name="T31" fmla="*/ 236 h 506"/>
                <a:gd name="T32" fmla="*/ 320 w 331"/>
                <a:gd name="T33" fmla="*/ 264 h 506"/>
                <a:gd name="T34" fmla="*/ 294 w 331"/>
                <a:gd name="T35" fmla="*/ 281 h 506"/>
                <a:gd name="T36" fmla="*/ 264 w 331"/>
                <a:gd name="T37" fmla="*/ 297 h 506"/>
                <a:gd name="T38" fmla="*/ 261 w 331"/>
                <a:gd name="T39" fmla="*/ 316 h 506"/>
                <a:gd name="T40" fmla="*/ 247 w 331"/>
                <a:gd name="T41" fmla="*/ 299 h 506"/>
                <a:gd name="T42" fmla="*/ 220 w 331"/>
                <a:gd name="T43" fmla="*/ 319 h 506"/>
                <a:gd name="T44" fmla="*/ 209 w 331"/>
                <a:gd name="T45" fmla="*/ 319 h 506"/>
                <a:gd name="T46" fmla="*/ 198 w 331"/>
                <a:gd name="T47" fmla="*/ 306 h 506"/>
                <a:gd name="T48" fmla="*/ 192 w 331"/>
                <a:gd name="T49" fmla="*/ 368 h 506"/>
                <a:gd name="T50" fmla="*/ 168 w 331"/>
                <a:gd name="T51" fmla="*/ 377 h 506"/>
                <a:gd name="T52" fmla="*/ 157 w 331"/>
                <a:gd name="T53" fmla="*/ 401 h 506"/>
                <a:gd name="T54" fmla="*/ 143 w 331"/>
                <a:gd name="T55" fmla="*/ 401 h 506"/>
                <a:gd name="T56" fmla="*/ 110 w 331"/>
                <a:gd name="T57" fmla="*/ 436 h 506"/>
                <a:gd name="T58" fmla="*/ 109 w 331"/>
                <a:gd name="T59" fmla="*/ 464 h 506"/>
                <a:gd name="T60" fmla="*/ 101 w 331"/>
                <a:gd name="T61" fmla="*/ 475 h 506"/>
                <a:gd name="T62" fmla="*/ 91 w 331"/>
                <a:gd name="T63" fmla="*/ 506 h 506"/>
                <a:gd name="T64" fmla="*/ 61 w 331"/>
                <a:gd name="T65" fmla="*/ 465 h 506"/>
                <a:gd name="T66" fmla="*/ 0 w 331"/>
                <a:gd name="T67" fmla="*/ 273 h 506"/>
                <a:gd name="T68" fmla="*/ 0 w 331"/>
                <a:gd name="T69" fmla="*/ 273 h 50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506"/>
                <a:gd name="T107" fmla="*/ 331 w 331"/>
                <a:gd name="T108" fmla="*/ 506 h 50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506">
                  <a:moveTo>
                    <a:pt x="0" y="273"/>
                  </a:moveTo>
                  <a:lnTo>
                    <a:pt x="19" y="275"/>
                  </a:lnTo>
                  <a:lnTo>
                    <a:pt x="20" y="242"/>
                  </a:lnTo>
                  <a:lnTo>
                    <a:pt x="44" y="196"/>
                  </a:lnTo>
                  <a:lnTo>
                    <a:pt x="33" y="163"/>
                  </a:lnTo>
                  <a:lnTo>
                    <a:pt x="80" y="4"/>
                  </a:lnTo>
                  <a:lnTo>
                    <a:pt x="90" y="4"/>
                  </a:lnTo>
                  <a:lnTo>
                    <a:pt x="94" y="25"/>
                  </a:lnTo>
                  <a:lnTo>
                    <a:pt x="142" y="7"/>
                  </a:lnTo>
                  <a:lnTo>
                    <a:pt x="143" y="0"/>
                  </a:lnTo>
                  <a:lnTo>
                    <a:pt x="181" y="7"/>
                  </a:lnTo>
                  <a:lnTo>
                    <a:pt x="242" y="165"/>
                  </a:lnTo>
                  <a:lnTo>
                    <a:pt x="271" y="166"/>
                  </a:lnTo>
                  <a:lnTo>
                    <a:pt x="321" y="225"/>
                  </a:lnTo>
                  <a:lnTo>
                    <a:pt x="315" y="236"/>
                  </a:lnTo>
                  <a:lnTo>
                    <a:pt x="331" y="236"/>
                  </a:lnTo>
                  <a:lnTo>
                    <a:pt x="320" y="264"/>
                  </a:lnTo>
                  <a:lnTo>
                    <a:pt x="294" y="281"/>
                  </a:lnTo>
                  <a:lnTo>
                    <a:pt x="264" y="297"/>
                  </a:lnTo>
                  <a:lnTo>
                    <a:pt x="261" y="316"/>
                  </a:lnTo>
                  <a:lnTo>
                    <a:pt x="247" y="299"/>
                  </a:lnTo>
                  <a:lnTo>
                    <a:pt x="220" y="319"/>
                  </a:lnTo>
                  <a:lnTo>
                    <a:pt x="209" y="319"/>
                  </a:lnTo>
                  <a:lnTo>
                    <a:pt x="198" y="306"/>
                  </a:lnTo>
                  <a:lnTo>
                    <a:pt x="192" y="368"/>
                  </a:lnTo>
                  <a:lnTo>
                    <a:pt x="168" y="377"/>
                  </a:lnTo>
                  <a:lnTo>
                    <a:pt x="157" y="401"/>
                  </a:lnTo>
                  <a:lnTo>
                    <a:pt x="143" y="401"/>
                  </a:lnTo>
                  <a:lnTo>
                    <a:pt x="110" y="436"/>
                  </a:lnTo>
                  <a:lnTo>
                    <a:pt x="109" y="464"/>
                  </a:lnTo>
                  <a:lnTo>
                    <a:pt x="101" y="475"/>
                  </a:lnTo>
                  <a:lnTo>
                    <a:pt x="91" y="506"/>
                  </a:lnTo>
                  <a:lnTo>
                    <a:pt x="61" y="465"/>
                  </a:lnTo>
                  <a:lnTo>
                    <a:pt x="0" y="273"/>
                  </a:lnTo>
                  <a:close/>
                </a:path>
              </a:pathLst>
            </a:custGeom>
            <a:solidFill>
              <a:schemeClr val="hlink"/>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grpSp>
      <p:sp>
        <p:nvSpPr>
          <p:cNvPr id="73" name="Line 4"/>
          <p:cNvSpPr>
            <a:spLocks noChangeShapeType="1"/>
          </p:cNvSpPr>
          <p:nvPr/>
        </p:nvSpPr>
        <p:spPr bwMode="auto">
          <a:xfrm>
            <a:off x="380999" y="12192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481436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76200"/>
            <a:ext cx="9143640" cy="1142640"/>
          </a:xfrm>
          <a:prstGeom prst="rect">
            <a:avLst/>
          </a:prstGeo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1">
              <a:buNone/>
            </a:pPr>
            <a:r>
              <a:rPr lang="en-US" sz="3600" dirty="0" smtClean="0">
                <a:solidFill>
                  <a:srgbClr val="FFFF00"/>
                </a:solidFill>
                <a:latin typeface="Arial" pitchFamily="34"/>
                <a:cs typeface="Arial" pitchFamily="34"/>
              </a:rPr>
              <a:t/>
            </a:r>
            <a:br>
              <a:rPr lang="en-US" sz="3600" dirty="0" smtClean="0">
                <a:solidFill>
                  <a:srgbClr val="FFFF00"/>
                </a:solidFill>
                <a:latin typeface="Arial" pitchFamily="34"/>
                <a:cs typeface="Arial" pitchFamily="34"/>
              </a:rPr>
            </a:br>
            <a:r>
              <a:rPr lang="en-US" sz="3600" b="1" i="1" dirty="0" smtClean="0">
                <a:solidFill>
                  <a:srgbClr val="FFFF00"/>
                </a:solidFill>
                <a:latin typeface="Arial" pitchFamily="34"/>
                <a:cs typeface="Arial" pitchFamily="34"/>
              </a:rPr>
              <a:t>Police Powers </a:t>
            </a:r>
            <a:endParaRPr lang="en-US" sz="3600" b="1" dirty="0">
              <a:solidFill>
                <a:srgbClr val="FFFF00"/>
              </a:solidFill>
              <a:latin typeface="Arial" pitchFamily="34"/>
              <a:cs typeface="Arial" pitchFamily="34"/>
            </a:endParaRPr>
          </a:p>
        </p:txBody>
      </p:sp>
      <p:sp>
        <p:nvSpPr>
          <p:cNvPr id="5" name="Rectangle 3"/>
          <p:cNvSpPr txBox="1">
            <a:spLocks noChangeArrowheads="1"/>
          </p:cNvSpPr>
          <p:nvPr/>
        </p:nvSpPr>
        <p:spPr>
          <a:xfrm>
            <a:off x="-5316" y="1371600"/>
            <a:ext cx="8730676" cy="5029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Clr>
                <a:srgbClr val="FF3399"/>
              </a:buClr>
              <a:buFont typeface="Arial" pitchFamily="34" charset="0"/>
              <a:buChar char="•"/>
            </a:pPr>
            <a:r>
              <a:rPr lang="en-US" sz="2400" dirty="0" smtClean="0">
                <a:solidFill>
                  <a:schemeClr val="bg2"/>
                </a:solidFill>
                <a:latin typeface="Arial" pitchFamily="34" charset="0"/>
                <a:cs typeface="Arial" pitchFamily="34" charset="0"/>
              </a:rPr>
              <a:t>Defined: Powers exercised by the states to enact legislation and promulgate regulations to protect the public health, welfare, and morals, and to promote the common good.</a:t>
            </a:r>
          </a:p>
          <a:p>
            <a:pPr lvl="1" eaLnBrk="1" hangingPunct="1">
              <a:buClr>
                <a:srgbClr val="FF3399"/>
              </a:buClr>
              <a:buFont typeface="Arial" pitchFamily="34" charset="0"/>
              <a:buChar char="•"/>
            </a:pPr>
            <a:r>
              <a:rPr lang="en-US" sz="2400" dirty="0" smtClean="0">
                <a:solidFill>
                  <a:schemeClr val="bg2"/>
                </a:solidFill>
                <a:latin typeface="Arial" pitchFamily="34" charset="0"/>
                <a:cs typeface="Arial" pitchFamily="34" charset="0"/>
              </a:rPr>
              <a:t>Examples: </a:t>
            </a:r>
          </a:p>
          <a:p>
            <a:pPr lvl="2" eaLnBrk="1" hangingPunct="1">
              <a:buClr>
                <a:srgbClr val="FF3399"/>
              </a:buClr>
              <a:buFont typeface="Arial" pitchFamily="34" charset="0"/>
              <a:buChar char="•"/>
            </a:pPr>
            <a:r>
              <a:rPr lang="en-US" sz="2000" dirty="0" smtClean="0">
                <a:solidFill>
                  <a:schemeClr val="bg2"/>
                </a:solidFill>
                <a:latin typeface="Arial" pitchFamily="34" charset="0"/>
                <a:cs typeface="Arial" pitchFamily="34" charset="0"/>
              </a:rPr>
              <a:t>Investigations of infectious disease outbreaks</a:t>
            </a:r>
          </a:p>
          <a:p>
            <a:pPr lvl="2" eaLnBrk="1" hangingPunct="1">
              <a:buClr>
                <a:srgbClr val="FF3399"/>
              </a:buClr>
              <a:buFont typeface="Arial" pitchFamily="34" charset="0"/>
              <a:buChar char="•"/>
            </a:pPr>
            <a:r>
              <a:rPr lang="en-US" sz="2000" dirty="0" smtClean="0">
                <a:solidFill>
                  <a:schemeClr val="bg2"/>
                </a:solidFill>
                <a:latin typeface="Arial" pitchFamily="34" charset="0"/>
                <a:cs typeface="Arial" pitchFamily="34" charset="0"/>
              </a:rPr>
              <a:t>Childhood vaccinations as condition for school entry</a:t>
            </a:r>
          </a:p>
          <a:p>
            <a:pPr lvl="2" eaLnBrk="1" hangingPunct="1">
              <a:buClr>
                <a:srgbClr val="FF3399"/>
              </a:buClr>
              <a:buFont typeface="Arial" pitchFamily="34" charset="0"/>
              <a:buChar char="•"/>
            </a:pPr>
            <a:r>
              <a:rPr lang="en-US" sz="2000" dirty="0" smtClean="0">
                <a:solidFill>
                  <a:schemeClr val="bg2"/>
                </a:solidFill>
                <a:latin typeface="Arial" pitchFamily="34" charset="0"/>
                <a:cs typeface="Arial" pitchFamily="34" charset="0"/>
              </a:rPr>
              <a:t>Ban on distribution of free cigarette samples in areas around schools and other places frequented by minors</a:t>
            </a:r>
          </a:p>
          <a:p>
            <a:pPr lvl="2" eaLnBrk="1" hangingPunct="1">
              <a:buClr>
                <a:srgbClr val="FF3399"/>
              </a:buClr>
              <a:buFont typeface="Arial" pitchFamily="34" charset="0"/>
              <a:buChar char="•"/>
            </a:pPr>
            <a:r>
              <a:rPr lang="en-US" sz="2000" dirty="0" smtClean="0">
                <a:solidFill>
                  <a:schemeClr val="bg2"/>
                </a:solidFill>
                <a:latin typeface="Arial" pitchFamily="34" charset="0"/>
                <a:cs typeface="Arial" pitchFamily="34" charset="0"/>
              </a:rPr>
              <a:t>Involuntary detention of persons with certain communicable diseases</a:t>
            </a:r>
          </a:p>
          <a:p>
            <a:pPr lvl="2" eaLnBrk="1" hangingPunct="1">
              <a:buClr>
                <a:srgbClr val="FF3399"/>
              </a:buClr>
              <a:buFont typeface="Arial" pitchFamily="34" charset="0"/>
              <a:buChar char="•"/>
            </a:pPr>
            <a:r>
              <a:rPr lang="en-US" sz="2000" dirty="0" smtClean="0">
                <a:solidFill>
                  <a:schemeClr val="bg2"/>
                </a:solidFill>
                <a:latin typeface="Arial" pitchFamily="34" charset="0"/>
                <a:cs typeface="Arial" pitchFamily="34" charset="0"/>
              </a:rPr>
              <a:t>Property seizure and destruction to control toxic substance threats </a:t>
            </a:r>
            <a:endParaRPr lang="en-US" sz="2000" dirty="0" smtClean="0"/>
          </a:p>
        </p:txBody>
      </p:sp>
      <p:sp>
        <p:nvSpPr>
          <p:cNvPr id="6" name="Line 4"/>
          <p:cNvSpPr>
            <a:spLocks noChangeShapeType="1"/>
          </p:cNvSpPr>
          <p:nvPr/>
        </p:nvSpPr>
        <p:spPr bwMode="auto">
          <a:xfrm>
            <a:off x="403185" y="1148316"/>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988733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9050"/>
            <a:ext cx="9144000" cy="1143000"/>
          </a:xfrm>
        </p:spPr>
        <p:txBody>
          <a:bodyPr/>
          <a:lstStyle/>
          <a:p>
            <a:pPr eaLnBrk="1" hangingPunct="1"/>
            <a:r>
              <a:rPr lang="en-US" dirty="0" smtClean="0"/>
              <a:t/>
            </a:r>
            <a:br>
              <a:rPr lang="en-US" dirty="0" smtClean="0"/>
            </a:br>
            <a:r>
              <a:rPr lang="en-US" sz="5400" dirty="0" smtClean="0">
                <a:solidFill>
                  <a:srgbClr val="FFFF00"/>
                </a:solidFill>
                <a:latin typeface="Arial" pitchFamily="34" charset="0"/>
                <a:cs typeface="Arial" pitchFamily="34" charset="0"/>
              </a:rPr>
              <a:t>Disclaimer</a:t>
            </a:r>
          </a:p>
        </p:txBody>
      </p:sp>
      <p:sp>
        <p:nvSpPr>
          <p:cNvPr id="3075" name="Rectangle 3"/>
          <p:cNvSpPr>
            <a:spLocks noGrp="1" noChangeArrowheads="1"/>
          </p:cNvSpPr>
          <p:nvPr>
            <p:ph type="body" idx="1"/>
          </p:nvPr>
        </p:nvSpPr>
        <p:spPr>
          <a:xfrm>
            <a:off x="228600" y="1905000"/>
            <a:ext cx="8305800" cy="4525963"/>
          </a:xfrm>
        </p:spPr>
        <p:txBody>
          <a:bodyPr/>
          <a:lstStyle/>
          <a:p>
            <a:pPr eaLnBrk="1" hangingPunct="1">
              <a:lnSpc>
                <a:spcPct val="90000"/>
              </a:lnSpc>
              <a:buFontTx/>
              <a:buNone/>
            </a:pPr>
            <a:r>
              <a:rPr lang="en-US" sz="2400" dirty="0" smtClean="0"/>
              <a:t>	</a:t>
            </a:r>
            <a:r>
              <a:rPr lang="en-US" sz="2400" dirty="0" smtClean="0">
                <a:solidFill>
                  <a:schemeClr val="bg2"/>
                </a:solidFill>
                <a:latin typeface="Arial" pitchFamily="34" charset="0"/>
                <a:cs typeface="Arial" pitchFamily="34" charset="0"/>
              </a:rPr>
              <a:t>The contents of this presentation have not been formally disseminated by the Centers for Disease Control and Prevention and should not be construed to represent any agency determination or policy. This presentation is for instructional use only </a:t>
            </a:r>
            <a:r>
              <a:rPr lang="en-US" sz="2400" smtClean="0">
                <a:solidFill>
                  <a:schemeClr val="bg2"/>
                </a:solidFill>
                <a:latin typeface="Arial" pitchFamily="34" charset="0"/>
                <a:cs typeface="Arial" pitchFamily="34" charset="0"/>
              </a:rPr>
              <a:t>and is not </a:t>
            </a:r>
            <a:r>
              <a:rPr lang="en-US" sz="2400" dirty="0" smtClean="0">
                <a:solidFill>
                  <a:schemeClr val="bg2"/>
                </a:solidFill>
                <a:latin typeface="Arial" pitchFamily="34" charset="0"/>
                <a:cs typeface="Arial" pitchFamily="34" charset="0"/>
              </a:rPr>
              <a:t>intended as a substitute for professional legal or other advice.  Nor is it an endorsement for the implementation of any specific legislation. While every effort has been made to verify the accuracy of these materials, legal authorities and requirements may vary from jurisdiction to jurisdiction.  Always seek the advice of an attorney or other qualified professional with any questions you may have regarding a legal matter.</a:t>
            </a:r>
          </a:p>
        </p:txBody>
      </p:sp>
      <p:sp>
        <p:nvSpPr>
          <p:cNvPr id="6" name="Line 4"/>
          <p:cNvSpPr>
            <a:spLocks noChangeShapeType="1"/>
          </p:cNvSpPr>
          <p:nvPr/>
        </p:nvSpPr>
        <p:spPr bwMode="auto">
          <a:xfrm>
            <a:off x="380999" y="16002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856482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457560"/>
            <a:ext cx="9143640" cy="1142640"/>
          </a:xfrm>
          <a:prstGeom prst="rect">
            <a:avLst/>
          </a:prstGeo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1">
              <a:buNone/>
            </a:pPr>
            <a:r>
              <a:rPr lang="en-US" sz="3600" b="1" dirty="0" smtClean="0">
                <a:solidFill>
                  <a:srgbClr val="FFFF00"/>
                </a:solidFill>
                <a:latin typeface="Arial" pitchFamily="34"/>
                <a:cs typeface="Arial" pitchFamily="34"/>
              </a:rPr>
              <a:t>Basic Sources of Law </a:t>
            </a:r>
            <a:endParaRPr lang="en-US" sz="3400" b="1" dirty="0">
              <a:solidFill>
                <a:srgbClr val="FFFF00"/>
              </a:solidFill>
              <a:latin typeface="Arial" pitchFamily="34"/>
              <a:cs typeface="Arial" pitchFamily="34"/>
            </a:endParaRPr>
          </a:p>
        </p:txBody>
      </p:sp>
      <p:sp>
        <p:nvSpPr>
          <p:cNvPr id="5" name="Rectangle 3"/>
          <p:cNvSpPr txBox="1">
            <a:spLocks noChangeArrowheads="1"/>
          </p:cNvSpPr>
          <p:nvPr/>
        </p:nvSpPr>
        <p:spPr>
          <a:xfrm>
            <a:off x="0" y="1676400"/>
            <a:ext cx="8730676" cy="5029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Clr>
                <a:srgbClr val="FF3399"/>
              </a:buClr>
              <a:buFont typeface="Arial" pitchFamily="34" charset="0"/>
              <a:buChar char="•"/>
            </a:pPr>
            <a:r>
              <a:rPr lang="en-US" sz="4000" b="1" dirty="0" smtClean="0">
                <a:solidFill>
                  <a:schemeClr val="bg2"/>
                </a:solidFill>
                <a:latin typeface="Arial" pitchFamily="34" charset="0"/>
                <a:cs typeface="Arial" pitchFamily="34" charset="0"/>
              </a:rPr>
              <a:t>Constitutions</a:t>
            </a:r>
          </a:p>
          <a:p>
            <a:pPr lvl="1" eaLnBrk="1" hangingPunct="1">
              <a:buClr>
                <a:srgbClr val="FF3399"/>
              </a:buClr>
              <a:buFont typeface="Arial" pitchFamily="34" charset="0"/>
              <a:buChar char="•"/>
            </a:pPr>
            <a:r>
              <a:rPr lang="en-US" sz="3600" dirty="0" smtClean="0">
                <a:solidFill>
                  <a:schemeClr val="bg2"/>
                </a:solidFill>
                <a:latin typeface="Arial" pitchFamily="34" charset="0"/>
                <a:cs typeface="Arial" pitchFamily="34" charset="0"/>
              </a:rPr>
              <a:t>Statutes </a:t>
            </a:r>
          </a:p>
          <a:p>
            <a:pPr lvl="1" eaLnBrk="1" hangingPunct="1">
              <a:buClr>
                <a:srgbClr val="FF3399"/>
              </a:buClr>
              <a:buFont typeface="Arial" pitchFamily="34" charset="0"/>
              <a:buChar char="•"/>
            </a:pPr>
            <a:r>
              <a:rPr lang="en-US" sz="3600" dirty="0" smtClean="0">
                <a:solidFill>
                  <a:schemeClr val="bg2"/>
                </a:solidFill>
                <a:latin typeface="Arial" pitchFamily="34" charset="0"/>
                <a:cs typeface="Arial" pitchFamily="34" charset="0"/>
              </a:rPr>
              <a:t>Regulations</a:t>
            </a:r>
          </a:p>
          <a:p>
            <a:pPr lvl="1" eaLnBrk="1" hangingPunct="1">
              <a:buClr>
                <a:srgbClr val="FF3399"/>
              </a:buClr>
              <a:buFont typeface="Arial" pitchFamily="34" charset="0"/>
              <a:buChar char="•"/>
            </a:pPr>
            <a:r>
              <a:rPr lang="en-US" sz="3600" dirty="0" smtClean="0">
                <a:solidFill>
                  <a:schemeClr val="bg2"/>
                </a:solidFill>
                <a:latin typeface="Arial" pitchFamily="34" charset="0"/>
                <a:cs typeface="Arial" pitchFamily="34" charset="0"/>
              </a:rPr>
              <a:t>Common law </a:t>
            </a:r>
          </a:p>
          <a:p>
            <a:pPr lvl="2" eaLnBrk="1" hangingPunct="1">
              <a:buClr>
                <a:srgbClr val="FF3399"/>
              </a:buClr>
              <a:buFont typeface="Arial" pitchFamily="34" charset="0"/>
              <a:buChar char="•"/>
            </a:pPr>
            <a:endParaRPr lang="en-US" sz="2000" dirty="0" smtClean="0"/>
          </a:p>
        </p:txBody>
      </p:sp>
      <p:sp>
        <p:nvSpPr>
          <p:cNvPr id="6" name="Line 4"/>
          <p:cNvSpPr>
            <a:spLocks noChangeShapeType="1"/>
          </p:cNvSpPr>
          <p:nvPr/>
        </p:nvSpPr>
        <p:spPr bwMode="auto">
          <a:xfrm>
            <a:off x="380999" y="1295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673918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457560"/>
            <a:ext cx="9143640" cy="1142640"/>
          </a:xfrm>
          <a:prstGeom prst="rect">
            <a:avLst/>
          </a:prstGeo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1">
              <a:buNone/>
            </a:pPr>
            <a:r>
              <a:rPr lang="en-US" sz="3600" b="1" dirty="0" smtClean="0">
                <a:solidFill>
                  <a:srgbClr val="FFFF00"/>
                </a:solidFill>
                <a:latin typeface="Arial" pitchFamily="34"/>
                <a:cs typeface="Arial" pitchFamily="34"/>
              </a:rPr>
              <a:t>Constitutions</a:t>
            </a:r>
            <a:endParaRPr lang="en-US" sz="3400" b="1" dirty="0">
              <a:solidFill>
                <a:srgbClr val="FFFF00"/>
              </a:solidFill>
              <a:latin typeface="Arial" pitchFamily="34"/>
              <a:cs typeface="Arial" pitchFamily="34"/>
            </a:endParaRPr>
          </a:p>
        </p:txBody>
      </p:sp>
      <p:sp>
        <p:nvSpPr>
          <p:cNvPr id="5" name="Rectangle 3"/>
          <p:cNvSpPr txBox="1">
            <a:spLocks noChangeArrowheads="1"/>
          </p:cNvSpPr>
          <p:nvPr/>
        </p:nvSpPr>
        <p:spPr>
          <a:xfrm>
            <a:off x="0" y="1676400"/>
            <a:ext cx="8730676" cy="5029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Clr>
                <a:srgbClr val="FF3399"/>
              </a:buClr>
              <a:buFont typeface="Arial" pitchFamily="34" charset="0"/>
              <a:buChar char="•"/>
            </a:pPr>
            <a:r>
              <a:rPr lang="en-US" sz="3400" dirty="0" smtClean="0">
                <a:solidFill>
                  <a:schemeClr val="bg2"/>
                </a:solidFill>
                <a:latin typeface="Arial" pitchFamily="34" charset="0"/>
                <a:cs typeface="Arial" pitchFamily="34" charset="0"/>
              </a:rPr>
              <a:t>U.S. Constitution is the source of all legal authority for the federal government</a:t>
            </a:r>
          </a:p>
          <a:p>
            <a:pPr lvl="1" eaLnBrk="1" hangingPunct="1">
              <a:buClr>
                <a:srgbClr val="FF3399"/>
              </a:buClr>
              <a:buFont typeface="Arial" pitchFamily="34" charset="0"/>
              <a:buChar char="•"/>
            </a:pPr>
            <a:r>
              <a:rPr lang="en-US" sz="3400" dirty="0" smtClean="0">
                <a:solidFill>
                  <a:schemeClr val="bg2"/>
                </a:solidFill>
                <a:latin typeface="Arial" pitchFamily="34" charset="0"/>
                <a:cs typeface="Arial" pitchFamily="34" charset="0"/>
              </a:rPr>
              <a:t>Both state and federal constitutions are sources of law for the states</a:t>
            </a:r>
          </a:p>
          <a:p>
            <a:pPr lvl="1" eaLnBrk="1" hangingPunct="1">
              <a:buClr>
                <a:srgbClr val="FF3399"/>
              </a:buClr>
              <a:buFont typeface="Arial" pitchFamily="34" charset="0"/>
              <a:buChar char="•"/>
            </a:pPr>
            <a:r>
              <a:rPr lang="en-US" sz="3400" dirty="0" smtClean="0">
                <a:solidFill>
                  <a:schemeClr val="bg2"/>
                </a:solidFill>
                <a:latin typeface="Arial" pitchFamily="34" charset="0"/>
                <a:cs typeface="Arial" pitchFamily="34" charset="0"/>
              </a:rPr>
              <a:t>State constitutions differ in significant ways, producing different styles of government in the states </a:t>
            </a:r>
            <a:endParaRPr lang="en-US" sz="3400" dirty="0" smtClean="0"/>
          </a:p>
        </p:txBody>
      </p:sp>
      <p:sp>
        <p:nvSpPr>
          <p:cNvPr id="6" name="Line 4"/>
          <p:cNvSpPr>
            <a:spLocks noChangeShapeType="1"/>
          </p:cNvSpPr>
          <p:nvPr/>
        </p:nvSpPr>
        <p:spPr bwMode="auto">
          <a:xfrm>
            <a:off x="380999" y="15240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675617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457560"/>
            <a:ext cx="9143640" cy="1142640"/>
          </a:xfrm>
          <a:prstGeom prst="rect">
            <a:avLst/>
          </a:prstGeo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1">
              <a:buNone/>
            </a:pPr>
            <a:r>
              <a:rPr lang="en-US" sz="3600" b="1" dirty="0" smtClean="0">
                <a:solidFill>
                  <a:srgbClr val="FFFF00"/>
                </a:solidFill>
                <a:latin typeface="Arial" pitchFamily="34"/>
                <a:cs typeface="Arial" pitchFamily="34"/>
              </a:rPr>
              <a:t>The U.S. Constitution</a:t>
            </a:r>
            <a:endParaRPr lang="en-US" sz="3400" b="1" dirty="0">
              <a:solidFill>
                <a:srgbClr val="FFFF00"/>
              </a:solidFill>
              <a:latin typeface="Arial" pitchFamily="34"/>
              <a:cs typeface="Arial" pitchFamily="34"/>
            </a:endParaRPr>
          </a:p>
        </p:txBody>
      </p:sp>
      <p:sp>
        <p:nvSpPr>
          <p:cNvPr id="5" name="Rectangle 3"/>
          <p:cNvSpPr txBox="1">
            <a:spLocks noChangeArrowheads="1"/>
          </p:cNvSpPr>
          <p:nvPr/>
        </p:nvSpPr>
        <p:spPr>
          <a:xfrm>
            <a:off x="21265" y="1447800"/>
            <a:ext cx="5715000" cy="5029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“Supreme law of the land” (drafted 1787)</a:t>
            </a:r>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Establishes 3 branches of federal government and separation of powers</a:t>
            </a:r>
          </a:p>
          <a:p>
            <a:pPr lvl="2"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Legislative</a:t>
            </a:r>
          </a:p>
          <a:p>
            <a:pPr lvl="2"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Executive</a:t>
            </a:r>
          </a:p>
          <a:p>
            <a:pPr lvl="2"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Judicial </a:t>
            </a:r>
          </a:p>
          <a:p>
            <a:pPr lvl="1" eaLnBrk="1" hangingPunct="1">
              <a:buClr>
                <a:srgbClr val="FF3399"/>
              </a:buClr>
              <a:buFont typeface="Arial" pitchFamily="34" charset="0"/>
              <a:buChar char="•"/>
            </a:pPr>
            <a:r>
              <a:rPr lang="en-US" dirty="0" smtClean="0">
                <a:solidFill>
                  <a:schemeClr val="bg2"/>
                </a:solidFill>
                <a:latin typeface="Arial" pitchFamily="34" charset="0"/>
                <a:cs typeface="Arial" pitchFamily="34" charset="0"/>
              </a:rPr>
              <a:t>Confers limited set of enumerated federal powers </a:t>
            </a:r>
            <a:endParaRPr lang="en-US" dirty="0" smtClean="0"/>
          </a:p>
        </p:txBody>
      </p:sp>
      <p:pic>
        <p:nvPicPr>
          <p:cNvPr id="6" name="Picture 5" descr="con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57800" y="1802928"/>
            <a:ext cx="3260060" cy="3912072"/>
          </a:xfrm>
          <a:prstGeom prst="rect">
            <a:avLst/>
          </a:prstGeom>
          <a:noFill/>
        </p:spPr>
      </p:pic>
      <p:sp>
        <p:nvSpPr>
          <p:cNvPr id="7" name="Line 4"/>
          <p:cNvSpPr>
            <a:spLocks noChangeShapeType="1"/>
          </p:cNvSpPr>
          <p:nvPr/>
        </p:nvSpPr>
        <p:spPr bwMode="auto">
          <a:xfrm>
            <a:off x="380999" y="1295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4196360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274638"/>
            <a:ext cx="8229600" cy="1143000"/>
          </a:xfrm>
          <a:prstGeom prst="rect">
            <a:avLst/>
          </a:prstGeom>
        </p:spPr>
        <p:txBody>
          <a:bodyPr/>
          <a:lstStyle/>
          <a:p>
            <a:pPr eaLnBrk="1" hangingPunct="1"/>
            <a:r>
              <a:rPr lang="en-US" sz="4000" b="1" dirty="0" smtClean="0">
                <a:solidFill>
                  <a:srgbClr val="FFFF00"/>
                </a:solidFill>
                <a:latin typeface="Arial" pitchFamily="34" charset="0"/>
                <a:cs typeface="Arial" pitchFamily="34" charset="0"/>
              </a:rPr>
              <a:t>Commerce Clause</a:t>
            </a:r>
            <a:endParaRPr lang="en-US" sz="2000" b="1" dirty="0" smtClean="0">
              <a:solidFill>
                <a:srgbClr val="FFFF00"/>
              </a:solidFill>
              <a:latin typeface="Arial" pitchFamily="34" charset="0"/>
              <a:cs typeface="Arial" pitchFamily="34" charset="0"/>
            </a:endParaRPr>
          </a:p>
        </p:txBody>
      </p:sp>
      <p:sp>
        <p:nvSpPr>
          <p:cNvPr id="15363" name="Rectangle 3"/>
          <p:cNvSpPr>
            <a:spLocks noGrp="1" noChangeArrowheads="1"/>
          </p:cNvSpPr>
          <p:nvPr>
            <p:ph type="body" idx="4294967295"/>
          </p:nvPr>
        </p:nvSpPr>
        <p:spPr>
          <a:xfrm>
            <a:off x="381000" y="1295400"/>
            <a:ext cx="6019800" cy="4525963"/>
          </a:xfrm>
          <a:prstGeom prst="rect">
            <a:avLst/>
          </a:prstGeom>
        </p:spPr>
        <p:txBody>
          <a:bodyPr/>
          <a:lstStyle/>
          <a:p>
            <a:pPr eaLnBrk="1" hangingPunct="1"/>
            <a:r>
              <a:rPr lang="en-US" sz="2400" b="1" i="1" dirty="0" smtClean="0">
                <a:solidFill>
                  <a:schemeClr val="bg2"/>
                </a:solidFill>
                <a:latin typeface="Arial" pitchFamily="34" charset="0"/>
                <a:cs typeface="Arial" pitchFamily="34" charset="0"/>
              </a:rPr>
              <a:t>Federal government</a:t>
            </a:r>
            <a:r>
              <a:rPr lang="en-US" sz="2400" dirty="0" smtClean="0">
                <a:solidFill>
                  <a:schemeClr val="bg2"/>
                </a:solidFill>
                <a:latin typeface="Arial" pitchFamily="34" charset="0"/>
                <a:cs typeface="Arial" pitchFamily="34" charset="0"/>
              </a:rPr>
              <a:t>  has </a:t>
            </a:r>
            <a:r>
              <a:rPr lang="en-US" sz="2400" i="1" dirty="0" smtClean="0">
                <a:solidFill>
                  <a:schemeClr val="bg2"/>
                </a:solidFill>
                <a:latin typeface="Arial" pitchFamily="34" charset="0"/>
                <a:cs typeface="Arial" pitchFamily="34" charset="0"/>
              </a:rPr>
              <a:t>exclusive</a:t>
            </a:r>
            <a:r>
              <a:rPr lang="en-US" sz="2400" dirty="0" smtClean="0">
                <a:solidFill>
                  <a:schemeClr val="bg2"/>
                </a:solidFill>
                <a:latin typeface="Arial" pitchFamily="34" charset="0"/>
                <a:cs typeface="Arial" pitchFamily="34" charset="0"/>
              </a:rPr>
              <a:t> power to regulate commerce with </a:t>
            </a:r>
            <a:r>
              <a:rPr lang="en-US" sz="2400" b="1" i="1" dirty="0" smtClean="0">
                <a:solidFill>
                  <a:schemeClr val="bg2"/>
                </a:solidFill>
                <a:latin typeface="Arial" pitchFamily="34" charset="0"/>
                <a:cs typeface="Arial" pitchFamily="34" charset="0"/>
              </a:rPr>
              <a:t>foreign nations.</a:t>
            </a:r>
          </a:p>
          <a:p>
            <a:pPr lvl="1" eaLnBrk="1" hangingPunct="1"/>
            <a:r>
              <a:rPr lang="en-US" sz="2400" dirty="0" smtClean="0">
                <a:solidFill>
                  <a:schemeClr val="bg2"/>
                </a:solidFill>
                <a:latin typeface="Arial" pitchFamily="34" charset="0"/>
                <a:cs typeface="Arial" pitchFamily="34" charset="0"/>
              </a:rPr>
              <a:t>Direct or indirect regulation by states that unduly burdens foreign or interstate commerce is unconstitutional.</a:t>
            </a:r>
          </a:p>
          <a:p>
            <a:pPr eaLnBrk="1" hangingPunct="1"/>
            <a:r>
              <a:rPr lang="en-US" sz="2400" dirty="0" smtClean="0">
                <a:solidFill>
                  <a:schemeClr val="bg2"/>
                </a:solidFill>
                <a:latin typeface="Arial" pitchFamily="34" charset="0"/>
                <a:cs typeface="Arial" pitchFamily="34" charset="0"/>
              </a:rPr>
              <a:t>The </a:t>
            </a:r>
            <a:r>
              <a:rPr lang="en-US" sz="2400" b="1" i="1" dirty="0" smtClean="0">
                <a:solidFill>
                  <a:schemeClr val="bg2"/>
                </a:solidFill>
                <a:latin typeface="Arial" pitchFamily="34" charset="0"/>
                <a:cs typeface="Arial" pitchFamily="34" charset="0"/>
              </a:rPr>
              <a:t>federal government</a:t>
            </a:r>
            <a:r>
              <a:rPr lang="en-US" sz="2400" dirty="0" smtClean="0">
                <a:solidFill>
                  <a:schemeClr val="bg2"/>
                </a:solidFill>
                <a:latin typeface="Arial" pitchFamily="34" charset="0"/>
                <a:cs typeface="Arial" pitchFamily="34" charset="0"/>
              </a:rPr>
              <a:t> may regulate:</a:t>
            </a:r>
          </a:p>
          <a:p>
            <a:pPr lvl="1" eaLnBrk="1" hangingPunct="1"/>
            <a:r>
              <a:rPr lang="en-US" sz="2400" b="1" i="1" dirty="0" smtClean="0">
                <a:solidFill>
                  <a:schemeClr val="bg2"/>
                </a:solidFill>
                <a:latin typeface="Arial" pitchFamily="34" charset="0"/>
                <a:cs typeface="Arial" pitchFamily="34" charset="0"/>
              </a:rPr>
              <a:t>Interstate</a:t>
            </a:r>
            <a:r>
              <a:rPr lang="en-US" sz="2400" dirty="0" smtClean="0">
                <a:solidFill>
                  <a:schemeClr val="bg2"/>
                </a:solidFill>
                <a:latin typeface="Arial" pitchFamily="34" charset="0"/>
                <a:cs typeface="Arial" pitchFamily="34" charset="0"/>
              </a:rPr>
              <a:t> commerce that crosses state borders.</a:t>
            </a:r>
          </a:p>
          <a:p>
            <a:pPr lvl="1" eaLnBrk="1" hangingPunct="1"/>
            <a:r>
              <a:rPr lang="en-US" sz="2400" b="1" i="1" dirty="0" smtClean="0">
                <a:solidFill>
                  <a:schemeClr val="bg2"/>
                </a:solidFill>
                <a:latin typeface="Arial" pitchFamily="34" charset="0"/>
                <a:cs typeface="Arial" pitchFamily="34" charset="0"/>
              </a:rPr>
              <a:t>Intrastate</a:t>
            </a:r>
            <a:r>
              <a:rPr lang="en-US" sz="2400" dirty="0" smtClean="0">
                <a:solidFill>
                  <a:schemeClr val="bg2"/>
                </a:solidFill>
                <a:latin typeface="Arial" pitchFamily="34" charset="0"/>
                <a:cs typeface="Arial" pitchFamily="34" charset="0"/>
              </a:rPr>
              <a:t> commerce that affects interstate commerce.</a:t>
            </a:r>
          </a:p>
          <a:p>
            <a:pPr lvl="1" eaLnBrk="1" hangingPunct="1"/>
            <a:endParaRPr lang="en-US" sz="2000" dirty="0" smtClean="0">
              <a:solidFill>
                <a:schemeClr val="bg2"/>
              </a:solidFill>
              <a:latin typeface="Arial" pitchFamily="34" charset="0"/>
              <a:cs typeface="Arial" pitchFamily="34" charset="0"/>
            </a:endParaRPr>
          </a:p>
        </p:txBody>
      </p:sp>
      <p:pic>
        <p:nvPicPr>
          <p:cNvPr id="4" name="Picture 5" descr="http://blog.tenthamendmentcenter.com/wp-content/uploads/2010/03/Commerce1.gif"/>
          <p:cNvPicPr>
            <a:picLocks noChangeAspect="1" noChangeArrowheads="1"/>
          </p:cNvPicPr>
          <p:nvPr/>
        </p:nvPicPr>
        <p:blipFill>
          <a:blip r:embed="rId3" cstate="print">
            <a:extLst/>
          </a:blip>
          <a:srcRect/>
          <a:stretch>
            <a:fillRect/>
          </a:stretch>
        </p:blipFill>
        <p:spPr bwMode="auto">
          <a:xfrm>
            <a:off x="6342380" y="1447800"/>
            <a:ext cx="2454290" cy="3073325"/>
          </a:xfrm>
          <a:prstGeom prst="rect">
            <a:avLst/>
          </a:prstGeom>
          <a:ln>
            <a:noFill/>
          </a:ln>
          <a:effectLst>
            <a:softEdge rad="112500"/>
          </a:effectLst>
          <a:extLst/>
        </p:spPr>
      </p:pic>
      <p:sp>
        <p:nvSpPr>
          <p:cNvPr id="5" name="Line 4"/>
          <p:cNvSpPr>
            <a:spLocks noChangeShapeType="1"/>
          </p:cNvSpPr>
          <p:nvPr/>
        </p:nvSpPr>
        <p:spPr bwMode="auto">
          <a:xfrm>
            <a:off x="381000" y="10668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65599213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457200"/>
            <a:ext cx="8229600" cy="792162"/>
          </a:xfrm>
        </p:spPr>
        <p:txBody>
          <a:bodyPr/>
          <a:lstStyle/>
          <a:p>
            <a:pPr eaLnBrk="1" hangingPunct="1"/>
            <a:r>
              <a:rPr lang="en-US" sz="3600" b="1" dirty="0" smtClean="0">
                <a:solidFill>
                  <a:srgbClr val="FFFF00"/>
                </a:solidFill>
                <a:latin typeface="Arial" pitchFamily="34" charset="0"/>
                <a:cs typeface="Arial" pitchFamily="34" charset="0"/>
              </a:rPr>
              <a:t>U.S. Constitutional Design:</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Implications for Public Health</a:t>
            </a:r>
          </a:p>
        </p:txBody>
      </p:sp>
      <p:sp>
        <p:nvSpPr>
          <p:cNvPr id="17411" name="Rectangle 3"/>
          <p:cNvSpPr>
            <a:spLocks noGrp="1" noChangeArrowheads="1"/>
          </p:cNvSpPr>
          <p:nvPr>
            <p:ph type="body" idx="1"/>
          </p:nvPr>
        </p:nvSpPr>
        <p:spPr>
          <a:xfrm>
            <a:off x="413982" y="2057400"/>
            <a:ext cx="8229600" cy="4525963"/>
          </a:xfrm>
        </p:spPr>
        <p:txBody>
          <a:bodyPr/>
          <a:lstStyle/>
          <a:p>
            <a:pPr eaLnBrk="1" hangingPunct="1">
              <a:lnSpc>
                <a:spcPct val="90000"/>
              </a:lnSpc>
              <a:buClr>
                <a:srgbClr val="FF3399"/>
              </a:buClr>
            </a:pPr>
            <a:r>
              <a:rPr lang="en-US" dirty="0" smtClean="0">
                <a:solidFill>
                  <a:schemeClr val="bg2"/>
                </a:solidFill>
                <a:latin typeface="Arial" pitchFamily="34" charset="0"/>
                <a:cs typeface="Arial" pitchFamily="34" charset="0"/>
              </a:rPr>
              <a:t>Most public health activities carried out by state and local governments</a:t>
            </a:r>
          </a:p>
          <a:p>
            <a:pPr eaLnBrk="1" hangingPunct="1">
              <a:lnSpc>
                <a:spcPct val="90000"/>
              </a:lnSpc>
              <a:buClr>
                <a:srgbClr val="FF3399"/>
              </a:buClr>
            </a:pPr>
            <a:r>
              <a:rPr lang="en-US" dirty="0" smtClean="0">
                <a:solidFill>
                  <a:schemeClr val="bg2"/>
                </a:solidFill>
                <a:latin typeface="Arial" pitchFamily="34" charset="0"/>
                <a:cs typeface="Arial" pitchFamily="34" charset="0"/>
              </a:rPr>
              <a:t>Federal government functions in public health carried out through regulatory (e.g., FDA) and non-regulatory (e.g., CDC) agencies</a:t>
            </a:r>
          </a:p>
          <a:p>
            <a:pPr eaLnBrk="1" hangingPunct="1">
              <a:lnSpc>
                <a:spcPct val="90000"/>
              </a:lnSpc>
              <a:buClr>
                <a:srgbClr val="FF3399"/>
              </a:buClr>
            </a:pPr>
            <a:r>
              <a:rPr lang="en-US" dirty="0" smtClean="0">
                <a:solidFill>
                  <a:schemeClr val="bg2"/>
                </a:solidFill>
                <a:latin typeface="Arial" pitchFamily="34" charset="0"/>
                <a:cs typeface="Arial" pitchFamily="34" charset="0"/>
              </a:rPr>
              <a:t>Federal government shapes state / local public health through funding and defunding</a:t>
            </a:r>
          </a:p>
        </p:txBody>
      </p:sp>
      <p:sp>
        <p:nvSpPr>
          <p:cNvPr id="5" name="Line 4"/>
          <p:cNvSpPr/>
          <p:nvPr/>
        </p:nvSpPr>
        <p:spPr>
          <a:xfrm>
            <a:off x="403746" y="1752600"/>
            <a:ext cx="8381880" cy="0"/>
          </a:xfrm>
          <a:prstGeom prst="line">
            <a:avLst/>
          </a:prstGeom>
          <a:noFill/>
          <a:ln w="38160">
            <a:solidFill>
              <a:srgbClr val="FF3399"/>
            </a:solidFill>
            <a:prstDash val="solid"/>
            <a:round/>
          </a:ln>
        </p:spPr>
        <p:txBody>
          <a:bodyPr vert="horz" wrap="square" lIns="91440" tIns="91440" rIns="91440" bIns="45720" anchor="t"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SimSun" pitchFamily="2"/>
              <a:cs typeface="Mangal" pitchFamily="2"/>
            </a:endParaRPr>
          </a:p>
        </p:txBody>
      </p:sp>
    </p:spTree>
    <p:extLst>
      <p:ext uri="{BB962C8B-B14F-4D97-AF65-F5344CB8AC3E}">
        <p14:creationId xmlns:p14="http://schemas.microsoft.com/office/powerpoint/2010/main" val="2098483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1" y="457200"/>
            <a:ext cx="9144000" cy="646319"/>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Law as a Public Health Tool </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762000" y="1982397"/>
            <a:ext cx="7619999" cy="1200329"/>
          </a:xfrm>
          <a:prstGeom prst="rect">
            <a:avLst/>
          </a:prstGeom>
          <a:noFill/>
        </p:spPr>
        <p:txBody>
          <a:bodyPr wrap="square" rtlCol="0">
            <a:spAutoFit/>
          </a:bodyPr>
          <a:lstStyle/>
          <a:p>
            <a:pPr algn="ctr">
              <a:buClr>
                <a:srgbClr val="FF3399"/>
              </a:buClr>
            </a:pPr>
            <a:r>
              <a:rPr lang="en-US" sz="3600" b="1" dirty="0">
                <a:solidFill>
                  <a:srgbClr val="FFFF00"/>
                </a:solidFill>
                <a:latin typeface="Arial" pitchFamily="34" charset="0"/>
                <a:cs typeface="Arial" pitchFamily="34" charset="0"/>
              </a:rPr>
              <a:t>Obesity: </a:t>
            </a:r>
            <a:endParaRPr lang="en-US" sz="3600" b="1" dirty="0" smtClean="0">
              <a:solidFill>
                <a:srgbClr val="FFFF00"/>
              </a:solidFill>
              <a:latin typeface="Arial" pitchFamily="34" charset="0"/>
              <a:cs typeface="Arial" pitchFamily="34" charset="0"/>
            </a:endParaRPr>
          </a:p>
          <a:p>
            <a:pPr algn="ctr">
              <a:buClr>
                <a:srgbClr val="FF3399"/>
              </a:buClr>
            </a:pPr>
            <a:r>
              <a:rPr lang="en-US" sz="3600" b="1" dirty="0" smtClean="0">
                <a:solidFill>
                  <a:srgbClr val="FFFF00"/>
                </a:solidFill>
                <a:latin typeface="Arial" pitchFamily="34" charset="0"/>
                <a:cs typeface="Arial" pitchFamily="34" charset="0"/>
              </a:rPr>
              <a:t>An </a:t>
            </a:r>
            <a:r>
              <a:rPr lang="en-US" sz="3600" b="1" dirty="0">
                <a:solidFill>
                  <a:srgbClr val="FFFF00"/>
                </a:solidFill>
                <a:latin typeface="Arial" pitchFamily="34" charset="0"/>
                <a:cs typeface="Arial" pitchFamily="34" charset="0"/>
              </a:rPr>
              <a:t>Urgent Public Health </a:t>
            </a:r>
            <a:r>
              <a:rPr lang="en-US" sz="3600" b="1" dirty="0" smtClean="0">
                <a:solidFill>
                  <a:srgbClr val="FFFF00"/>
                </a:solidFill>
                <a:latin typeface="Arial" pitchFamily="34" charset="0"/>
                <a:cs typeface="Arial" pitchFamily="34" charset="0"/>
              </a:rPr>
              <a:t>Threat</a:t>
            </a:r>
            <a:endParaRPr lang="en-US" sz="2800" dirty="0" smtClean="0">
              <a:solidFill>
                <a:schemeClr val="tx2"/>
              </a:solidFill>
              <a:latin typeface="Arial" pitchFamily="34" charset="0"/>
              <a:cs typeface="Arial" pitchFamily="34" charset="0"/>
            </a:endParaRPr>
          </a:p>
        </p:txBody>
      </p:sp>
      <p:sp>
        <p:nvSpPr>
          <p:cNvPr id="5" name="Line 4"/>
          <p:cNvSpPr>
            <a:spLocks noChangeShapeType="1"/>
          </p:cNvSpPr>
          <p:nvPr/>
        </p:nvSpPr>
        <p:spPr bwMode="auto">
          <a:xfrm>
            <a:off x="381000" y="1295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45146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228600"/>
            <a:ext cx="9144000" cy="1200316"/>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Obesity: </a:t>
            </a:r>
            <a:br>
              <a:rPr lang="en-US" sz="3600" b="1" dirty="0" smtClean="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A</a:t>
            </a:r>
            <a:r>
              <a:rPr lang="en-US" sz="3600" b="1" dirty="0" smtClean="0">
                <a:solidFill>
                  <a:srgbClr val="FFFF00"/>
                </a:solidFill>
                <a:latin typeface="Arial" pitchFamily="34" charset="0"/>
                <a:cs typeface="Arial" pitchFamily="34" charset="0"/>
              </a:rPr>
              <a:t>n Urgent Public Health Threat </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762000" y="1743158"/>
            <a:ext cx="7619999" cy="3970318"/>
          </a:xfrm>
          <a:prstGeom prst="rect">
            <a:avLst/>
          </a:prstGeom>
          <a:noFill/>
        </p:spPr>
        <p:txBody>
          <a:bodyPr wrap="square" rtlCol="0">
            <a:spAutoFit/>
          </a:bodyPr>
          <a:lstStyle/>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34.3% of U.S. adults are obese and 32.7% are overweight</a:t>
            </a:r>
          </a:p>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16.9% of U.S. children and adolescents are obese</a:t>
            </a:r>
          </a:p>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Trends suggest growing numbers of obese adults, adolescents, and children in the next decade</a:t>
            </a:r>
          </a:p>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Medical costs associated with obesity estimated $147 billion in 2008</a:t>
            </a:r>
            <a:endParaRPr lang="en-US" sz="2000" dirty="0" smtClean="0">
              <a:solidFill>
                <a:schemeClr val="tx2"/>
              </a:solidFill>
              <a:latin typeface="Arial" pitchFamily="34" charset="0"/>
              <a:cs typeface="Arial" pitchFamily="34" charset="0"/>
            </a:endParaRPr>
          </a:p>
        </p:txBody>
      </p:sp>
      <p:sp>
        <p:nvSpPr>
          <p:cNvPr id="5" name="Line 4"/>
          <p:cNvSpPr>
            <a:spLocks noChangeShapeType="1"/>
          </p:cNvSpPr>
          <p:nvPr/>
        </p:nvSpPr>
        <p:spPr bwMode="auto">
          <a:xfrm>
            <a:off x="380999" y="15240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855713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228600"/>
            <a:ext cx="9144000" cy="1077206"/>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200" b="1" dirty="0" smtClean="0">
                <a:solidFill>
                  <a:srgbClr val="FFFF00"/>
                </a:solidFill>
                <a:latin typeface="Arial" pitchFamily="34" charset="0"/>
                <a:cs typeface="Arial" pitchFamily="34" charset="0"/>
              </a:rPr>
              <a:t>CDC Evidence-Based Target Areas and Settings for Obesity Prevention and Control </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352645" y="1596793"/>
            <a:ext cx="8775406" cy="5262979"/>
          </a:xfrm>
          <a:prstGeom prst="rect">
            <a:avLst/>
          </a:prstGeom>
          <a:noFill/>
        </p:spPr>
        <p:txBody>
          <a:bodyPr wrap="square" rtlCol="0">
            <a:spAutoFit/>
          </a:bodyPr>
          <a:lstStyle/>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Target Areas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Reduce consumption of high-calorie foods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Reduce consumption of sugar-sweetened beverages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Reduce TV viewing and video game play</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Increase consumption of  fruits and vegetables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Increase physical activity across the lifespan</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Increase initiation and duration of breastfeeding </a:t>
            </a:r>
          </a:p>
          <a:p>
            <a:pPr marL="457200" indent="-457200">
              <a:buClr>
                <a:srgbClr val="FF3399"/>
              </a:buClr>
              <a:buFont typeface="Arial" pitchFamily="34" charset="0"/>
              <a:buChar char="•"/>
            </a:pPr>
            <a:r>
              <a:rPr lang="en-US" sz="2400" dirty="0">
                <a:solidFill>
                  <a:schemeClr val="tx2"/>
                </a:solidFill>
                <a:latin typeface="Arial" pitchFamily="34" charset="0"/>
                <a:cs typeface="Arial" pitchFamily="34" charset="0"/>
              </a:rPr>
              <a:t>Settings</a:t>
            </a:r>
          </a:p>
          <a:p>
            <a:pPr marL="914400" lvl="1" indent="-457200">
              <a:buClr>
                <a:srgbClr val="FF3399"/>
              </a:buClr>
              <a:buFont typeface="Arial" pitchFamily="34" charset="0"/>
              <a:buChar char="‾"/>
            </a:pPr>
            <a:r>
              <a:rPr lang="en-US" sz="2400" dirty="0">
                <a:solidFill>
                  <a:schemeClr val="tx2"/>
                </a:solidFill>
                <a:latin typeface="Arial" pitchFamily="34" charset="0"/>
                <a:cs typeface="Arial" pitchFamily="34" charset="0"/>
              </a:rPr>
              <a:t>Schools </a:t>
            </a:r>
          </a:p>
          <a:p>
            <a:pPr marL="914400" lvl="1" indent="-457200">
              <a:buClr>
                <a:srgbClr val="FF3399"/>
              </a:buClr>
              <a:buFont typeface="Arial" pitchFamily="34" charset="0"/>
              <a:buChar char="‾"/>
            </a:pPr>
            <a:r>
              <a:rPr lang="en-US" sz="2400" dirty="0">
                <a:solidFill>
                  <a:schemeClr val="tx2"/>
                </a:solidFill>
                <a:latin typeface="Arial" pitchFamily="34" charset="0"/>
                <a:cs typeface="Arial" pitchFamily="34" charset="0"/>
              </a:rPr>
              <a:t>Daycare</a:t>
            </a:r>
          </a:p>
          <a:p>
            <a:pPr marL="914400" lvl="1" indent="-457200">
              <a:buClr>
                <a:srgbClr val="FF3399"/>
              </a:buClr>
              <a:buFont typeface="Arial" pitchFamily="34" charset="0"/>
              <a:buChar char="‾"/>
            </a:pPr>
            <a:r>
              <a:rPr lang="en-US" sz="2400" dirty="0">
                <a:solidFill>
                  <a:schemeClr val="tx2"/>
                </a:solidFill>
                <a:latin typeface="Arial" pitchFamily="34" charset="0"/>
                <a:cs typeface="Arial" pitchFamily="34" charset="0"/>
              </a:rPr>
              <a:t>Worksite</a:t>
            </a:r>
          </a:p>
          <a:p>
            <a:pPr marL="914400" lvl="1" indent="-457200">
              <a:buClr>
                <a:srgbClr val="FF3399"/>
              </a:buClr>
              <a:buFont typeface="Arial" pitchFamily="34" charset="0"/>
              <a:buChar char="‾"/>
            </a:pPr>
            <a:r>
              <a:rPr lang="en-US" sz="2400" dirty="0">
                <a:solidFill>
                  <a:schemeClr val="tx2"/>
                </a:solidFill>
                <a:latin typeface="Arial" pitchFamily="34" charset="0"/>
                <a:cs typeface="Arial" pitchFamily="34" charset="0"/>
              </a:rPr>
              <a:t>Healthcare</a:t>
            </a:r>
          </a:p>
          <a:p>
            <a:pPr marL="914400" lvl="1" indent="-457200">
              <a:buClr>
                <a:srgbClr val="FF3399"/>
              </a:buClr>
              <a:buFont typeface="Arial" pitchFamily="34" charset="0"/>
              <a:buChar char="‾"/>
            </a:pPr>
            <a:r>
              <a:rPr lang="en-US" sz="2400" dirty="0">
                <a:solidFill>
                  <a:schemeClr val="tx2"/>
                </a:solidFill>
                <a:latin typeface="Arial" pitchFamily="34" charset="0"/>
                <a:cs typeface="Arial" pitchFamily="34" charset="0"/>
              </a:rPr>
              <a:t>Community </a:t>
            </a:r>
          </a:p>
          <a:p>
            <a:pPr marL="457200" indent="-457200">
              <a:buClr>
                <a:srgbClr val="FF3399"/>
              </a:buClr>
              <a:buFont typeface="Arial" pitchFamily="34" charset="0"/>
              <a:buChar char="•"/>
            </a:pPr>
            <a:endParaRPr lang="en-US" sz="2400" dirty="0" smtClean="0">
              <a:solidFill>
                <a:schemeClr val="tx2"/>
              </a:solidFill>
              <a:latin typeface="Arial" pitchFamily="34" charset="0"/>
              <a:cs typeface="Arial" pitchFamily="34" charset="0"/>
            </a:endParaRPr>
          </a:p>
        </p:txBody>
      </p:sp>
      <p:sp>
        <p:nvSpPr>
          <p:cNvPr id="7" name="Line 4"/>
          <p:cNvSpPr>
            <a:spLocks noChangeShapeType="1"/>
          </p:cNvSpPr>
          <p:nvPr/>
        </p:nvSpPr>
        <p:spPr bwMode="auto">
          <a:xfrm>
            <a:off x="380999" y="15240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8805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circle(in)">
                                      <p:cBhvr>
                                        <p:cTn id="10" dur="2000"/>
                                        <p:tgtEl>
                                          <p:spTgt spid="2">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circle(in)">
                                      <p:cBhvr>
                                        <p:cTn id="13" dur="2000"/>
                                        <p:tgtEl>
                                          <p:spTgt spid="2">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circle(in)">
                                      <p:cBhvr>
                                        <p:cTn id="16" dur="2000"/>
                                        <p:tgtEl>
                                          <p:spTgt spid="2">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circle(in)">
                                      <p:cBhvr>
                                        <p:cTn id="19" dur="2000"/>
                                        <p:tgtEl>
                                          <p:spTgt spid="2">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circle(in)">
                                      <p:cBhvr>
                                        <p:cTn id="22" dur="2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down)">
                                      <p:cBhvr>
                                        <p:cTn id="27" dur="500"/>
                                        <p:tgtEl>
                                          <p:spTgt spid="2">
                                            <p:txEl>
                                              <p:pRg st="8" end="8"/>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wipe(down)">
                                      <p:cBhvr>
                                        <p:cTn id="30" dur="500"/>
                                        <p:tgtEl>
                                          <p:spTgt spid="2">
                                            <p:txEl>
                                              <p:pRg st="9" end="9"/>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wipe(down)">
                                      <p:cBhvr>
                                        <p:cTn id="33" dur="500"/>
                                        <p:tgtEl>
                                          <p:spTgt spid="2">
                                            <p:txEl>
                                              <p:pRg st="10" end="10"/>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wipe(down)">
                                      <p:cBhvr>
                                        <p:cTn id="36" dur="500"/>
                                        <p:tgtEl>
                                          <p:spTgt spid="2">
                                            <p:txEl>
                                              <p:pRg st="11" end="11"/>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wipe(down)">
                                      <p:cBhvr>
                                        <p:cTn id="39"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533400"/>
            <a:ext cx="9144000" cy="646319"/>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Law and Nutrition </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381000" y="1390650"/>
            <a:ext cx="8382000" cy="4401205"/>
          </a:xfrm>
          <a:prstGeom prst="rect">
            <a:avLst/>
          </a:prstGeom>
          <a:noFill/>
        </p:spPr>
        <p:txBody>
          <a:bodyPr wrap="square" rtlCol="0">
            <a:spAutoFit/>
          </a:bodyPr>
          <a:lstStyle/>
          <a:p>
            <a:pPr marL="457200" indent="-457200">
              <a:buClr>
                <a:srgbClr val="FF3399"/>
              </a:buClr>
              <a:buFont typeface="Arial" pitchFamily="34" charset="0"/>
              <a:buChar char="•"/>
            </a:pPr>
            <a:r>
              <a:rPr lang="en-US" sz="2000" b="1" dirty="0" smtClean="0">
                <a:solidFill>
                  <a:schemeClr val="tx2"/>
                </a:solidFill>
                <a:latin typeface="Arial" pitchFamily="34" charset="0"/>
                <a:cs typeface="Arial" pitchFamily="34" charset="0"/>
              </a:rPr>
              <a:t>Examples of existing laws that influence obesity through nutrition:</a:t>
            </a:r>
          </a:p>
          <a:p>
            <a:pPr marL="914400" lvl="1" indent="-457200">
              <a:buClr>
                <a:srgbClr val="FF3399"/>
              </a:buClr>
              <a:buFont typeface="Arial" pitchFamily="34" charset="0"/>
              <a:buChar char="•"/>
            </a:pPr>
            <a:r>
              <a:rPr lang="en-US" sz="2000" b="1" dirty="0" smtClean="0">
                <a:solidFill>
                  <a:schemeClr val="tx2"/>
                </a:solidFill>
                <a:latin typeface="Arial" pitchFamily="34" charset="0"/>
                <a:cs typeface="Arial" pitchFamily="34" charset="0"/>
              </a:rPr>
              <a:t>School food programs</a:t>
            </a:r>
          </a:p>
          <a:p>
            <a:pPr marL="1371600" lvl="2" indent="-457200">
              <a:buClr>
                <a:srgbClr val="FF3399"/>
              </a:buClr>
              <a:buFont typeface="Arial" pitchFamily="34" charset="0"/>
              <a:buChar char="–"/>
            </a:pPr>
            <a:r>
              <a:rPr lang="en-US" sz="2000" dirty="0" smtClean="0">
                <a:solidFill>
                  <a:schemeClr val="tx2"/>
                </a:solidFill>
                <a:latin typeface="Arial" pitchFamily="34" charset="0"/>
                <a:cs typeface="Arial" pitchFamily="34" charset="0"/>
              </a:rPr>
              <a:t>West Virginia (HB 2816) implemented the IOM Nutrition Standards for food in schools</a:t>
            </a:r>
          </a:p>
          <a:p>
            <a:pPr marL="1371600" lvl="2" indent="-457200">
              <a:buClr>
                <a:srgbClr val="FF3399"/>
              </a:buClr>
              <a:buFont typeface="Arial" pitchFamily="34" charset="0"/>
              <a:buChar char="–"/>
            </a:pPr>
            <a:r>
              <a:rPr lang="en-US" sz="2000" dirty="0" smtClean="0">
                <a:solidFill>
                  <a:schemeClr val="tx2"/>
                </a:solidFill>
                <a:latin typeface="Arial" pitchFamily="34" charset="0"/>
                <a:cs typeface="Arial" pitchFamily="34" charset="0"/>
              </a:rPr>
              <a:t>California (SB 19/56) set nutritional standards for all foods and beverages sold in schools</a:t>
            </a:r>
          </a:p>
          <a:p>
            <a:pPr marL="914400" lvl="1" indent="-457200">
              <a:buClr>
                <a:srgbClr val="FF3399"/>
              </a:buClr>
              <a:buFont typeface="Arial" pitchFamily="34" charset="0"/>
              <a:buChar char="•"/>
            </a:pPr>
            <a:r>
              <a:rPr lang="en-US" sz="2000" b="1" dirty="0" smtClean="0">
                <a:solidFill>
                  <a:schemeClr val="tx2"/>
                </a:solidFill>
                <a:latin typeface="Arial" pitchFamily="34" charset="0"/>
                <a:cs typeface="Arial" pitchFamily="34" charset="0"/>
              </a:rPr>
              <a:t>Bans</a:t>
            </a:r>
          </a:p>
          <a:p>
            <a:pPr marL="1371600" lvl="2" indent="-457200">
              <a:buClr>
                <a:srgbClr val="FF3399"/>
              </a:buClr>
              <a:buFont typeface="Arial" pitchFamily="34" charset="0"/>
              <a:buChar char="–"/>
            </a:pPr>
            <a:r>
              <a:rPr lang="en-US" sz="2000" dirty="0" smtClean="0">
                <a:solidFill>
                  <a:schemeClr val="tx2"/>
                </a:solidFill>
                <a:latin typeface="Arial" pitchFamily="34" charset="0"/>
                <a:cs typeface="Arial" pitchFamily="34" charset="0"/>
              </a:rPr>
              <a:t>New York City – First jurisdiction to eliminate artificial trans fats in restaurants (Section 81.08 of the NYC Code) </a:t>
            </a:r>
          </a:p>
          <a:p>
            <a:pPr marL="914400" lvl="1" indent="-457200">
              <a:buClr>
                <a:srgbClr val="FF3399"/>
              </a:buClr>
              <a:buFont typeface="Arial" pitchFamily="34" charset="0"/>
              <a:buChar char="•"/>
            </a:pPr>
            <a:r>
              <a:rPr lang="en-US" sz="2000" b="1" dirty="0" smtClean="0">
                <a:solidFill>
                  <a:schemeClr val="tx2"/>
                </a:solidFill>
                <a:latin typeface="Arial" pitchFamily="34" charset="0"/>
                <a:cs typeface="Arial" pitchFamily="34" charset="0"/>
              </a:rPr>
              <a:t>Supplemental nutrition programs</a:t>
            </a:r>
          </a:p>
          <a:p>
            <a:pPr marL="1371600" lvl="2" indent="-457200">
              <a:buClr>
                <a:srgbClr val="FF3399"/>
              </a:buClr>
              <a:buFont typeface="Arial" pitchFamily="34" charset="0"/>
              <a:buChar char="–"/>
            </a:pPr>
            <a:r>
              <a:rPr lang="en-US" sz="2000" dirty="0" smtClean="0">
                <a:solidFill>
                  <a:schemeClr val="tx2"/>
                </a:solidFill>
                <a:latin typeface="Arial" pitchFamily="34" charset="0"/>
                <a:cs typeface="Arial" pitchFamily="34" charset="0"/>
              </a:rPr>
              <a:t>Special Supplemental Nutrition Program for Women, Infants, and Children (WIC)</a:t>
            </a:r>
          </a:p>
          <a:p>
            <a:pPr marL="1371600" lvl="2" indent="-457200">
              <a:buClr>
                <a:srgbClr val="FF3399"/>
              </a:buClr>
              <a:buFont typeface="Arial" pitchFamily="34" charset="0"/>
              <a:buChar char="–"/>
            </a:pPr>
            <a:r>
              <a:rPr lang="en-US" sz="2000" dirty="0" smtClean="0">
                <a:solidFill>
                  <a:schemeClr val="tx2"/>
                </a:solidFill>
                <a:latin typeface="Arial" pitchFamily="34" charset="0"/>
                <a:cs typeface="Arial" pitchFamily="34" charset="0"/>
              </a:rPr>
              <a:t>Summer Food Service Programs </a:t>
            </a:r>
            <a:endParaRPr lang="en-US" sz="1600" dirty="0" smtClean="0">
              <a:solidFill>
                <a:schemeClr val="tx2"/>
              </a:solidFill>
              <a:latin typeface="Arial" pitchFamily="34" charset="0"/>
              <a:cs typeface="Arial" pitchFamily="34" charset="0"/>
            </a:endParaRPr>
          </a:p>
        </p:txBody>
      </p:sp>
      <p:sp>
        <p:nvSpPr>
          <p:cNvPr id="7" name="Line 4"/>
          <p:cNvSpPr>
            <a:spLocks noChangeShapeType="1"/>
          </p:cNvSpPr>
          <p:nvPr/>
        </p:nvSpPr>
        <p:spPr bwMode="auto">
          <a:xfrm>
            <a:off x="381000" y="1295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50365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533400"/>
            <a:ext cx="9144000" cy="646319"/>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School Lunch Program</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381000" y="1390650"/>
            <a:ext cx="8382000" cy="4154984"/>
          </a:xfrm>
          <a:prstGeom prst="rect">
            <a:avLst/>
          </a:prstGeom>
          <a:noFill/>
        </p:spPr>
        <p:txBody>
          <a:bodyPr wrap="square" rtlCol="0">
            <a:spAutoFit/>
          </a:bodyPr>
          <a:lstStyle/>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Federal program provides nutritionally balanced, low-cost or free lunches in public and private schools</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Established in 1946; permanently authorized </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Administered by the USDA and state education agencies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Schools decide on food offered </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Serves more than 30 million students daily </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Requires lunches meet guidelines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No more than 30% of calories from fat, 10% saturated fat</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Must provide ¼ daily recommendation for protein, calcium, iron, vitamins A &amp; C, and calories</a:t>
            </a:r>
            <a:endParaRPr lang="en-US" dirty="0" smtClean="0">
              <a:solidFill>
                <a:schemeClr val="tx2"/>
              </a:solidFill>
              <a:latin typeface="Arial" pitchFamily="34" charset="0"/>
              <a:cs typeface="Arial" pitchFamily="34" charset="0"/>
            </a:endParaRPr>
          </a:p>
        </p:txBody>
      </p:sp>
      <p:sp>
        <p:nvSpPr>
          <p:cNvPr id="5" name="Line 4"/>
          <p:cNvSpPr>
            <a:spLocks noChangeShapeType="1"/>
          </p:cNvSpPr>
          <p:nvPr/>
        </p:nvSpPr>
        <p:spPr bwMode="auto">
          <a:xfrm>
            <a:off x="381000" y="12192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731929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228600"/>
            <a:ext cx="9143640" cy="1142640"/>
          </a:xfrm>
          <a:prstGeom prst="rect">
            <a:avLst/>
          </a:prstGeo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dirty="0"/>
              <a:t/>
            </a:r>
            <a:br>
              <a:rPr lang="en-US" dirty="0"/>
            </a:br>
            <a:r>
              <a:rPr lang="en-US" sz="4000" dirty="0" smtClean="0">
                <a:solidFill>
                  <a:srgbClr val="FFFF00"/>
                </a:solidFill>
                <a:latin typeface="Arial" pitchFamily="34"/>
                <a:cs typeface="Arial" pitchFamily="34"/>
              </a:rPr>
              <a:t>CDC’s Public Health Law Program </a:t>
            </a:r>
            <a:endParaRPr lang="en-US" sz="4000" dirty="0">
              <a:solidFill>
                <a:srgbClr val="FFFF00"/>
              </a:solidFill>
              <a:latin typeface="Arial" pitchFamily="34"/>
              <a:cs typeface="Arial" pitchFamily="34"/>
            </a:endParaRPr>
          </a:p>
        </p:txBody>
      </p:sp>
      <p:sp>
        <p:nvSpPr>
          <p:cNvPr id="3" name="Rectangle 3"/>
          <p:cNvSpPr txBox="1">
            <a:spLocks noGrp="1"/>
          </p:cNvSpPr>
          <p:nvPr>
            <p:ph type="body" idx="4294967295"/>
          </p:nvPr>
        </p:nvSpPr>
        <p:spPr>
          <a:xfrm>
            <a:off x="457200" y="1905120"/>
            <a:ext cx="8305560" cy="4525560"/>
          </a:xfrm>
          <a:prstGeom prst="rect">
            <a:avLst/>
          </a:prstGeom>
        </p:spPr>
        <p:txBody>
          <a:bodyPr/>
          <a:lstStyle>
            <a:defPPr marL="432000" lvl="0" indent="-324000" algn="l" hangingPunct="0">
              <a:spcBef>
                <a:spcPts val="0"/>
              </a:spcBef>
              <a:spcAft>
                <a:spcPts val="1417"/>
              </a:spcAft>
              <a:buSzPct val="45000"/>
              <a:buFont typeface="StarSymbol"/>
              <a:buNone/>
              <a:defRPr lang="en-US" sz="3200" b="0" i="0" u="none" strike="noStrike" kern="1200">
                <a:ln>
                  <a:noFill/>
                </a:ln>
                <a:solidFill>
                  <a:srgbClr val="0F56DC"/>
                </a:solidFill>
                <a:latin typeface="Myriad Web Pro"/>
                <a:ea typeface="SimSun" pitchFamily="2"/>
                <a:cs typeface="Mangal" pitchFamily="2"/>
              </a:defRPr>
            </a:defPPr>
            <a:lvl1pPr marL="432000" lvl="0" indent="-324000" algn="l" hangingPunct="0">
              <a:spcBef>
                <a:spcPts val="0"/>
              </a:spcBef>
              <a:spcAft>
                <a:spcPts val="1417"/>
              </a:spcAft>
              <a:buSzPct val="45000"/>
              <a:buFont typeface="StarSymbol"/>
              <a:buChar char="●"/>
              <a:defRPr lang="en-US" sz="3200" b="0" i="0" u="none" strike="noStrike" kern="1200">
                <a:ln>
                  <a:noFill/>
                </a:ln>
                <a:solidFill>
                  <a:srgbClr val="0F56DC"/>
                </a:solidFill>
                <a:latin typeface="Myriad Web Pro"/>
                <a:ea typeface="SimSun" pitchFamily="2"/>
                <a:cs typeface="Mangal" pitchFamily="2"/>
              </a:defRPr>
            </a:lvl1pPr>
            <a:lvl2pPr marL="864000" lvl="1" indent="-324000" algn="l" hangingPunct="0">
              <a:spcBef>
                <a:spcPts val="0"/>
              </a:spcBef>
              <a:spcAft>
                <a:spcPts val="1134"/>
              </a:spcAft>
              <a:buSzPct val="45000"/>
              <a:buFont typeface="StarSymbol"/>
              <a:buChar char="●"/>
              <a:defRPr lang="en-US" sz="2400" b="0" i="0" u="none" strike="noStrike" kern="1200">
                <a:ln>
                  <a:noFill/>
                </a:ln>
                <a:solidFill>
                  <a:srgbClr val="0F56DC"/>
                </a:solidFill>
                <a:latin typeface="Myriad Web Pro"/>
                <a:ea typeface="SimSun" pitchFamily="2"/>
                <a:cs typeface="Mangal" pitchFamily="2"/>
              </a:defRPr>
            </a:lvl2pPr>
            <a:lvl3pPr marL="1295999" lvl="2" indent="-288000" algn="l" hangingPunct="0">
              <a:spcBef>
                <a:spcPts val="0"/>
              </a:spcBef>
              <a:spcAft>
                <a:spcPts val="850"/>
              </a:spcAft>
              <a:buSzPct val="75000"/>
              <a:buFont typeface="StarSymbol"/>
              <a:buChar char="–"/>
              <a:defRPr lang="en-US" sz="2000" b="0" i="0" u="none" strike="noStrike" kern="1200">
                <a:ln>
                  <a:noFill/>
                </a:ln>
                <a:solidFill>
                  <a:srgbClr val="0F56DC"/>
                </a:solidFill>
                <a:latin typeface="Myriad Web Pro"/>
                <a:ea typeface="SimSun" pitchFamily="2"/>
                <a:cs typeface="Mangal" pitchFamily="2"/>
              </a:defRPr>
            </a:lvl3pPr>
            <a:lvl4pPr marL="1728000" lvl="3" indent="-216000" algn="l" hangingPunct="0">
              <a:spcBef>
                <a:spcPts val="0"/>
              </a:spcBef>
              <a:spcAft>
                <a:spcPts val="567"/>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4pPr>
            <a:lvl5pPr marL="2160000" lvl="4" indent="-216000" algn="l" hangingPunct="0">
              <a:spcBef>
                <a:spcPts val="0"/>
              </a:spcBef>
              <a:spcAft>
                <a:spcPts val="283"/>
              </a:spcAft>
              <a:buSzPct val="75000"/>
              <a:buFont typeface="StarSymbol"/>
              <a:buChar char="–"/>
              <a:defRPr lang="en-US" sz="2000" b="0" i="0" u="none" strike="noStrike" kern="1200">
                <a:ln>
                  <a:noFill/>
                </a:ln>
                <a:solidFill>
                  <a:srgbClr val="0F56DC"/>
                </a:solidFill>
                <a:latin typeface="Myriad Web Pro"/>
                <a:ea typeface="SimSun" pitchFamily="2"/>
                <a:cs typeface="Mangal" pitchFamily="2"/>
              </a:defRPr>
            </a:lvl5pPr>
            <a:lvl6pPr marL="2592000" lvl="5" indent="-216000" algn="l" hangingPunct="0">
              <a:spcBef>
                <a:spcPts val="0"/>
              </a:spcBef>
              <a:spcAft>
                <a:spcPts val="283"/>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6pPr>
            <a:lvl7pPr marL="3024000" lvl="6" indent="-216000" algn="l" hangingPunct="0">
              <a:spcBef>
                <a:spcPts val="0"/>
              </a:spcBef>
              <a:spcAft>
                <a:spcPts val="283"/>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7pPr>
            <a:lvl8pPr marL="3456000" lvl="7" indent="-216000" algn="l" hangingPunct="0">
              <a:spcBef>
                <a:spcPts val="0"/>
              </a:spcBef>
              <a:spcAft>
                <a:spcPts val="283"/>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8pPr>
            <a:lvl9pPr marL="3887999" lvl="8" indent="-216000" algn="l" hangingPunct="0">
              <a:spcBef>
                <a:spcPts val="0"/>
              </a:spcBef>
              <a:spcAft>
                <a:spcPts val="283"/>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9pPr>
          </a:lstStyle>
          <a:p>
            <a:pPr marL="0" lvl="0" indent="0" hangingPunct="1">
              <a:lnSpc>
                <a:spcPct val="90000"/>
              </a:lnSpc>
              <a:spcBef>
                <a:spcPts val="638"/>
              </a:spcBef>
              <a:spcAft>
                <a:spcPts val="0"/>
              </a:spcAft>
              <a:buNone/>
            </a:pPr>
            <a:r>
              <a:rPr lang="en-US" sz="2400" dirty="0">
                <a:latin typeface="Myriad Web Pro" pitchFamily="18"/>
              </a:rPr>
              <a:t>	</a:t>
            </a:r>
          </a:p>
        </p:txBody>
      </p:sp>
      <p:sp>
        <p:nvSpPr>
          <p:cNvPr id="5" name="Rectangle 3"/>
          <p:cNvSpPr txBox="1">
            <a:spLocks noGrp="1"/>
          </p:cNvSpPr>
          <p:nvPr>
            <p:ph type="body" idx="4294967295"/>
          </p:nvPr>
        </p:nvSpPr>
        <p:spPr>
          <a:xfrm>
            <a:off x="457200" y="1371599"/>
            <a:ext cx="8229240" cy="4572000"/>
          </a:xfrm>
          <a:prstGeom prst="rect">
            <a:avLst/>
          </a:prstGeom>
        </p:spPr>
        <p:txBody>
          <a:bodyPr/>
          <a:lstStyle>
            <a:defPPr marL="432000" lvl="0" indent="-324000" algn="l" hangingPunct="0">
              <a:spcBef>
                <a:spcPts val="0"/>
              </a:spcBef>
              <a:spcAft>
                <a:spcPts val="1417"/>
              </a:spcAft>
              <a:buSzPct val="45000"/>
              <a:buFont typeface="StarSymbol"/>
              <a:buNone/>
              <a:defRPr lang="en-US" sz="3200" b="0" i="0" u="none" strike="noStrike" kern="1200">
                <a:ln>
                  <a:noFill/>
                </a:ln>
                <a:solidFill>
                  <a:srgbClr val="0F56DC"/>
                </a:solidFill>
                <a:latin typeface="Myriad Web Pro"/>
                <a:ea typeface="SimSun" pitchFamily="2"/>
                <a:cs typeface="Mangal" pitchFamily="2"/>
              </a:defRPr>
            </a:defPPr>
            <a:lvl1pPr marL="432000" lvl="0" indent="-324000" algn="l" hangingPunct="0">
              <a:spcBef>
                <a:spcPts val="0"/>
              </a:spcBef>
              <a:spcAft>
                <a:spcPts val="1417"/>
              </a:spcAft>
              <a:buSzPct val="45000"/>
              <a:buFont typeface="StarSymbol"/>
              <a:buChar char="●"/>
              <a:defRPr lang="en-US" sz="3200" b="0" i="0" u="none" strike="noStrike" kern="1200">
                <a:ln>
                  <a:noFill/>
                </a:ln>
                <a:solidFill>
                  <a:srgbClr val="0F56DC"/>
                </a:solidFill>
                <a:latin typeface="Myriad Web Pro"/>
                <a:ea typeface="SimSun" pitchFamily="2"/>
                <a:cs typeface="Mangal" pitchFamily="2"/>
              </a:defRPr>
            </a:lvl1pPr>
            <a:lvl2pPr marL="864000" lvl="1" indent="-324000" algn="l" hangingPunct="0">
              <a:spcBef>
                <a:spcPts val="0"/>
              </a:spcBef>
              <a:spcAft>
                <a:spcPts val="1134"/>
              </a:spcAft>
              <a:buSzPct val="45000"/>
              <a:buFont typeface="StarSymbol"/>
              <a:buChar char="●"/>
              <a:defRPr lang="en-US" sz="2400" b="0" i="0" u="none" strike="noStrike" kern="1200">
                <a:ln>
                  <a:noFill/>
                </a:ln>
                <a:solidFill>
                  <a:srgbClr val="0F56DC"/>
                </a:solidFill>
                <a:latin typeface="Myriad Web Pro"/>
                <a:ea typeface="SimSun" pitchFamily="2"/>
                <a:cs typeface="Mangal" pitchFamily="2"/>
              </a:defRPr>
            </a:lvl2pPr>
            <a:lvl3pPr marL="1295999" lvl="2" indent="-288000" algn="l" hangingPunct="0">
              <a:spcBef>
                <a:spcPts val="0"/>
              </a:spcBef>
              <a:spcAft>
                <a:spcPts val="850"/>
              </a:spcAft>
              <a:buSzPct val="75000"/>
              <a:buFont typeface="StarSymbol"/>
              <a:buChar char="–"/>
              <a:defRPr lang="en-US" sz="2000" b="0" i="0" u="none" strike="noStrike" kern="1200">
                <a:ln>
                  <a:noFill/>
                </a:ln>
                <a:solidFill>
                  <a:srgbClr val="0F56DC"/>
                </a:solidFill>
                <a:latin typeface="Myriad Web Pro"/>
                <a:ea typeface="SimSun" pitchFamily="2"/>
                <a:cs typeface="Mangal" pitchFamily="2"/>
              </a:defRPr>
            </a:lvl3pPr>
            <a:lvl4pPr marL="1728000" lvl="3" indent="-216000" algn="l" hangingPunct="0">
              <a:spcBef>
                <a:spcPts val="0"/>
              </a:spcBef>
              <a:spcAft>
                <a:spcPts val="567"/>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4pPr>
            <a:lvl5pPr marL="2160000" lvl="4" indent="-216000" algn="l" hangingPunct="0">
              <a:spcBef>
                <a:spcPts val="0"/>
              </a:spcBef>
              <a:spcAft>
                <a:spcPts val="283"/>
              </a:spcAft>
              <a:buSzPct val="75000"/>
              <a:buFont typeface="StarSymbol"/>
              <a:buChar char="–"/>
              <a:defRPr lang="en-US" sz="2000" b="0" i="0" u="none" strike="noStrike" kern="1200">
                <a:ln>
                  <a:noFill/>
                </a:ln>
                <a:solidFill>
                  <a:srgbClr val="0F56DC"/>
                </a:solidFill>
                <a:latin typeface="Myriad Web Pro"/>
                <a:ea typeface="SimSun" pitchFamily="2"/>
                <a:cs typeface="Mangal" pitchFamily="2"/>
              </a:defRPr>
            </a:lvl5pPr>
            <a:lvl6pPr marL="2592000" lvl="5" indent="-216000" algn="l" hangingPunct="0">
              <a:spcBef>
                <a:spcPts val="0"/>
              </a:spcBef>
              <a:spcAft>
                <a:spcPts val="283"/>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6pPr>
            <a:lvl7pPr marL="3024000" lvl="6" indent="-216000" algn="l" hangingPunct="0">
              <a:spcBef>
                <a:spcPts val="0"/>
              </a:spcBef>
              <a:spcAft>
                <a:spcPts val="283"/>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7pPr>
            <a:lvl8pPr marL="3456000" lvl="7" indent="-216000" algn="l" hangingPunct="0">
              <a:spcBef>
                <a:spcPts val="0"/>
              </a:spcBef>
              <a:spcAft>
                <a:spcPts val="283"/>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8pPr>
            <a:lvl9pPr marL="3887999" lvl="8" indent="-216000" algn="l" hangingPunct="0">
              <a:spcBef>
                <a:spcPts val="0"/>
              </a:spcBef>
              <a:spcAft>
                <a:spcPts val="283"/>
              </a:spcAft>
              <a:buSzPct val="45000"/>
              <a:buFont typeface="StarSymbol"/>
              <a:buChar char="●"/>
              <a:defRPr lang="en-US" sz="2000" b="0" i="0" u="none" strike="noStrike" kern="1200">
                <a:ln>
                  <a:noFill/>
                </a:ln>
                <a:solidFill>
                  <a:srgbClr val="0F56DC"/>
                </a:solidFill>
                <a:latin typeface="Myriad Web Pro"/>
                <a:ea typeface="SimSun" pitchFamily="2"/>
                <a:cs typeface="Mangal" pitchFamily="2"/>
              </a:defRPr>
            </a:lvl9pPr>
          </a:lstStyle>
          <a:p>
            <a:pPr lvl="0" algn="ctr">
              <a:buNone/>
            </a:pPr>
            <a:endParaRPr lang="en-US" sz="2400" b="1" dirty="0">
              <a:solidFill>
                <a:srgbClr val="FFFFFF"/>
              </a:solidFill>
              <a:latin typeface="Arial" pitchFamily="34"/>
              <a:cs typeface="Arial" pitchFamily="32"/>
            </a:endParaRPr>
          </a:p>
          <a:p>
            <a:pPr lvl="0" algn="ctr">
              <a:buNone/>
            </a:pPr>
            <a:endParaRPr lang="en-US" sz="2400" b="1" dirty="0">
              <a:solidFill>
                <a:srgbClr val="FFFFFF"/>
              </a:solidFill>
              <a:latin typeface="Arial" pitchFamily="34"/>
              <a:cs typeface="Arial" pitchFamily="32"/>
            </a:endParaRPr>
          </a:p>
        </p:txBody>
      </p:sp>
      <p:sp>
        <p:nvSpPr>
          <p:cNvPr id="6" name="Rectangle 5"/>
          <p:cNvSpPr/>
          <p:nvPr/>
        </p:nvSpPr>
        <p:spPr>
          <a:xfrm>
            <a:off x="639726" y="2362200"/>
            <a:ext cx="7772400" cy="2985433"/>
          </a:xfrm>
          <a:prstGeom prst="rect">
            <a:avLst/>
          </a:prstGeom>
        </p:spPr>
        <p:txBody>
          <a:bodyPr wrap="square">
            <a:spAutoFit/>
          </a:bodyPr>
          <a:lstStyle/>
          <a:p>
            <a:pPr algn="ctr"/>
            <a:r>
              <a:rPr lang="en-US" sz="4000" i="1" dirty="0" smtClean="0">
                <a:solidFill>
                  <a:schemeClr val="bg2"/>
                </a:solidFill>
                <a:latin typeface="Arial" pitchFamily="34" charset="0"/>
                <a:cs typeface="Arial" pitchFamily="34" charset="0"/>
              </a:rPr>
              <a:t>Who We Are </a:t>
            </a:r>
          </a:p>
          <a:p>
            <a:pPr algn="ctr"/>
            <a:r>
              <a:rPr lang="en-US" sz="4000" i="1" dirty="0" smtClean="0">
                <a:solidFill>
                  <a:schemeClr val="bg2"/>
                </a:solidFill>
                <a:latin typeface="Arial" pitchFamily="34" charset="0"/>
                <a:cs typeface="Arial" pitchFamily="34" charset="0"/>
              </a:rPr>
              <a:t>and </a:t>
            </a:r>
          </a:p>
          <a:p>
            <a:pPr algn="ctr"/>
            <a:r>
              <a:rPr lang="en-US" sz="4000" i="1" dirty="0" smtClean="0">
                <a:solidFill>
                  <a:schemeClr val="bg2"/>
                </a:solidFill>
                <a:latin typeface="Arial" pitchFamily="34" charset="0"/>
                <a:cs typeface="Arial" pitchFamily="34" charset="0"/>
              </a:rPr>
              <a:t>What We Do </a:t>
            </a:r>
          </a:p>
          <a:p>
            <a:pPr algn="ctr"/>
            <a:endParaRPr lang="en-US" sz="3600" b="1" dirty="0" smtClean="0">
              <a:solidFill>
                <a:schemeClr val="bg2"/>
              </a:solidFill>
            </a:endParaRPr>
          </a:p>
          <a:p>
            <a:pPr algn="ctr"/>
            <a:endParaRPr lang="en-US" sz="3200" i="1" dirty="0"/>
          </a:p>
        </p:txBody>
      </p:sp>
      <p:sp>
        <p:nvSpPr>
          <p:cNvPr id="7" name="Line 4"/>
          <p:cNvSpPr>
            <a:spLocks noChangeShapeType="1"/>
          </p:cNvSpPr>
          <p:nvPr/>
        </p:nvSpPr>
        <p:spPr bwMode="auto">
          <a:xfrm>
            <a:off x="380999" y="1676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005671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190334"/>
            <a:ext cx="9144000" cy="1200316"/>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Competitive Foods in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School Vending Machines </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381000" y="1524000"/>
            <a:ext cx="8382000" cy="4524315"/>
          </a:xfrm>
          <a:prstGeom prst="rect">
            <a:avLst/>
          </a:prstGeom>
          <a:noFill/>
        </p:spPr>
        <p:txBody>
          <a:bodyPr wrap="square" rtlCol="0">
            <a:spAutoFit/>
          </a:bodyPr>
          <a:lstStyle/>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Many jurisdictions restrict vending machine competitive foods in schools</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Examples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Arkansas (HB 1583, Act 1220) bans elementary school student access to vending machines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Colorado (SB 103, Chapter No. 166) encourages 50% of all vending machine items to be healthful</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Kentucky (KY 158.854) requires the Board of Education to promulgate an administrative regulation restricting the sale of beverages to water, 100% fruit juice, low-fat milk, and any beverage with &lt;10 grams of sugar/serving</a:t>
            </a:r>
            <a:endParaRPr lang="en-US" dirty="0" smtClean="0">
              <a:solidFill>
                <a:schemeClr val="tx2"/>
              </a:solidFill>
              <a:latin typeface="Arial" pitchFamily="34" charset="0"/>
              <a:cs typeface="Arial" pitchFamily="34" charset="0"/>
            </a:endParaRPr>
          </a:p>
        </p:txBody>
      </p:sp>
      <p:sp>
        <p:nvSpPr>
          <p:cNvPr id="5" name="Line 4"/>
          <p:cNvSpPr>
            <a:spLocks noChangeShapeType="1"/>
          </p:cNvSpPr>
          <p:nvPr/>
        </p:nvSpPr>
        <p:spPr bwMode="auto">
          <a:xfrm>
            <a:off x="381000" y="139065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7388846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418934"/>
            <a:ext cx="9144000" cy="1200316"/>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School Wellness Programs under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Child Nutrition Act </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457197" y="1761797"/>
            <a:ext cx="8058149" cy="4832092"/>
          </a:xfrm>
          <a:prstGeom prst="rect">
            <a:avLst/>
          </a:prstGeom>
          <a:noFill/>
        </p:spPr>
        <p:txBody>
          <a:bodyPr wrap="square" rtlCol="0">
            <a:spAutoFit/>
          </a:bodyPr>
          <a:lstStyle/>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Required all school districts to adopt wellness policy by 2006</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P.L. 108-265</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No language on accountability; states may establish own mechanisms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E.g. the Conn. Dept. of Education reviewed school wellness policies with the Rudd Center for Food Policy and Obesity </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National Alliance for Nutrition and Activity provides model school wellness policies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hlinkClick r:id="rId3"/>
              </a:rPr>
              <a:t>http://www.schoolwellnesspolicies.org/WellnessPolicies.html</a:t>
            </a:r>
            <a:endParaRPr lang="en-US" sz="2400" dirty="0" smtClean="0">
              <a:solidFill>
                <a:schemeClr val="tx2"/>
              </a:solidFill>
              <a:latin typeface="Arial" pitchFamily="34" charset="0"/>
              <a:cs typeface="Arial" pitchFamily="34" charset="0"/>
            </a:endParaRPr>
          </a:p>
          <a:p>
            <a:pPr marL="457200" indent="-457200">
              <a:buClr>
                <a:srgbClr val="FF3399"/>
              </a:buClr>
              <a:buFont typeface="Arial" pitchFamily="34" charset="0"/>
              <a:buChar char="•"/>
            </a:pPr>
            <a:endParaRPr lang="en-US" dirty="0" smtClean="0">
              <a:solidFill>
                <a:schemeClr val="tx2"/>
              </a:solidFill>
              <a:latin typeface="Arial" pitchFamily="34" charset="0"/>
              <a:cs typeface="Arial" pitchFamily="34" charset="0"/>
            </a:endParaRPr>
          </a:p>
        </p:txBody>
      </p:sp>
      <p:sp>
        <p:nvSpPr>
          <p:cNvPr id="5" name="Line 4"/>
          <p:cNvSpPr>
            <a:spLocks noChangeShapeType="1"/>
          </p:cNvSpPr>
          <p:nvPr/>
        </p:nvSpPr>
        <p:spPr bwMode="auto">
          <a:xfrm>
            <a:off x="381000" y="1632984"/>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844131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418934"/>
            <a:ext cx="9144000" cy="646319"/>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Breastfeeding</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304797" y="1511558"/>
            <a:ext cx="8382003" cy="4893647"/>
          </a:xfrm>
          <a:prstGeom prst="rect">
            <a:avLst/>
          </a:prstGeom>
          <a:noFill/>
        </p:spPr>
        <p:txBody>
          <a:bodyPr wrap="square" rtlCol="0">
            <a:spAutoFit/>
          </a:bodyPr>
          <a:lstStyle/>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Many studies show breastfeeding reduces the risk for overweight and obesity</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Legality of breastfeeding in public</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No state law prohibits breastfeeding outside the home and only two states (Illinois and Missouri) place any limitation on public breastfeeding</a:t>
            </a:r>
          </a:p>
          <a:p>
            <a:pPr marL="457200"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Breastfeeding in the workplace</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24 states and DC have laws to promote breastfeeding for working mothers, with varying provisions</a:t>
            </a:r>
          </a:p>
          <a:p>
            <a:pPr marL="914400" lvl="1" indent="-457200">
              <a:buClr>
                <a:srgbClr val="FF3399"/>
              </a:buClr>
              <a:buFont typeface="Arial" pitchFamily="34" charset="0"/>
              <a:buChar char="•"/>
            </a:pPr>
            <a:r>
              <a:rPr lang="en-US" sz="2400" dirty="0" smtClean="0">
                <a:solidFill>
                  <a:schemeClr val="tx2"/>
                </a:solidFill>
                <a:latin typeface="Arial" pitchFamily="34" charset="0"/>
                <a:cs typeface="Arial" pitchFamily="34" charset="0"/>
              </a:rPr>
              <a:t>The 2010 Patient Protection and Affordable Care Act (P.L. 111-148), Sec. 4207, provides for “reasonable break time” (and other provisions) for nursing mothers.</a:t>
            </a:r>
            <a:endParaRPr lang="en-US" dirty="0" smtClean="0">
              <a:solidFill>
                <a:schemeClr val="tx2"/>
              </a:solidFill>
              <a:latin typeface="Arial" pitchFamily="34" charset="0"/>
              <a:cs typeface="Arial" pitchFamily="34" charset="0"/>
            </a:endParaRPr>
          </a:p>
        </p:txBody>
      </p:sp>
      <p:sp>
        <p:nvSpPr>
          <p:cNvPr id="5" name="Line 4"/>
          <p:cNvSpPr>
            <a:spLocks noChangeShapeType="1"/>
          </p:cNvSpPr>
          <p:nvPr/>
        </p:nvSpPr>
        <p:spPr bwMode="auto">
          <a:xfrm>
            <a:off x="381000" y="1226288"/>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860104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418934"/>
            <a:ext cx="9144000" cy="1200316"/>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Physical Education and Activity in Schools </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304797" y="1721108"/>
            <a:ext cx="8382003" cy="4524315"/>
          </a:xfrm>
          <a:prstGeom prst="rect">
            <a:avLst/>
          </a:prstGeom>
          <a:noFill/>
        </p:spPr>
        <p:txBody>
          <a:bodyPr wrap="square" rtlCol="0">
            <a:spAutoFit/>
          </a:bodyPr>
          <a:lstStyle/>
          <a:p>
            <a:pPr marL="457200" indent="-457200">
              <a:buClr>
                <a:srgbClr val="FF3399"/>
              </a:buClr>
              <a:buFont typeface="Arial" pitchFamily="34" charset="0"/>
              <a:buChar char="•"/>
            </a:pPr>
            <a:r>
              <a:rPr lang="en-US" sz="3200" dirty="0" smtClean="0">
                <a:solidFill>
                  <a:schemeClr val="tx2"/>
                </a:solidFill>
                <a:latin typeface="Arial" pitchFamily="34" charset="0"/>
                <a:cs typeface="Arial" pitchFamily="34" charset="0"/>
              </a:rPr>
              <a:t>As of 2010, 49 states require some level of physical education in schools</a:t>
            </a:r>
          </a:p>
          <a:p>
            <a:pPr marL="457200" indent="-457200">
              <a:buClr>
                <a:srgbClr val="FF3399"/>
              </a:buClr>
              <a:buFont typeface="Arial" pitchFamily="34" charset="0"/>
              <a:buChar char="•"/>
            </a:pPr>
            <a:r>
              <a:rPr lang="en-US" sz="3200" dirty="0" smtClean="0">
                <a:solidFill>
                  <a:schemeClr val="tx2"/>
                </a:solidFill>
                <a:latin typeface="Arial" pitchFamily="34" charset="0"/>
                <a:cs typeface="Arial" pitchFamily="34" charset="0"/>
              </a:rPr>
              <a:t>Quantity requirements vary significantly</a:t>
            </a:r>
          </a:p>
          <a:p>
            <a:pPr marL="914400" lvl="1" indent="-457200">
              <a:buClr>
                <a:srgbClr val="FF3399"/>
              </a:buClr>
              <a:buFont typeface="Arial" pitchFamily="34" charset="0"/>
              <a:buChar char="•"/>
            </a:pPr>
            <a:r>
              <a:rPr lang="en-US" sz="3200" dirty="0" smtClean="0">
                <a:solidFill>
                  <a:schemeClr val="tx2"/>
                </a:solidFill>
                <a:latin typeface="Arial" pitchFamily="34" charset="0"/>
                <a:cs typeface="Arial" pitchFamily="34" charset="0"/>
              </a:rPr>
              <a:t>Range is 0-50 minutes/week in K-8</a:t>
            </a:r>
          </a:p>
          <a:p>
            <a:pPr marL="914400" lvl="1" indent="-457200">
              <a:buClr>
                <a:srgbClr val="FF3399"/>
              </a:buClr>
              <a:buFont typeface="Arial" pitchFamily="34" charset="0"/>
              <a:buChar char="•"/>
            </a:pPr>
            <a:r>
              <a:rPr lang="en-US" sz="3200" dirty="0" smtClean="0">
                <a:solidFill>
                  <a:schemeClr val="tx2"/>
                </a:solidFill>
                <a:latin typeface="Arial" pitchFamily="34" charset="0"/>
                <a:cs typeface="Arial" pitchFamily="34" charset="0"/>
              </a:rPr>
              <a:t>Usually ½ to 1 credit for physical education or activity in high school</a:t>
            </a:r>
          </a:p>
          <a:p>
            <a:pPr marL="457200" indent="-457200">
              <a:buClr>
                <a:srgbClr val="FF3399"/>
              </a:buClr>
              <a:buFont typeface="Arial" pitchFamily="34" charset="0"/>
              <a:buChar char="•"/>
            </a:pPr>
            <a:r>
              <a:rPr lang="en-US" sz="3200" dirty="0" smtClean="0">
                <a:solidFill>
                  <a:schemeClr val="tx2"/>
                </a:solidFill>
                <a:latin typeface="Arial" pitchFamily="34" charset="0"/>
                <a:cs typeface="Arial" pitchFamily="34" charset="0"/>
              </a:rPr>
              <a:t>Quality requirements vary significantly </a:t>
            </a:r>
          </a:p>
          <a:p>
            <a:pPr marL="914400" lvl="1" indent="-457200">
              <a:buClr>
                <a:srgbClr val="FF3399"/>
              </a:buClr>
              <a:buFont typeface="Arial" pitchFamily="34" charset="0"/>
              <a:buChar char="–"/>
            </a:pPr>
            <a:r>
              <a:rPr lang="en-US" sz="3200" dirty="0" smtClean="0">
                <a:solidFill>
                  <a:schemeClr val="tx2"/>
                </a:solidFill>
                <a:latin typeface="Arial" pitchFamily="34" charset="0"/>
                <a:cs typeface="Arial" pitchFamily="34" charset="0"/>
              </a:rPr>
              <a:t>From education alone to required vigorous activity</a:t>
            </a:r>
            <a:endParaRPr lang="en-US" sz="2400" dirty="0" smtClean="0">
              <a:solidFill>
                <a:schemeClr val="tx2"/>
              </a:solidFill>
              <a:latin typeface="Arial" pitchFamily="34" charset="0"/>
              <a:cs typeface="Arial" pitchFamily="34" charset="0"/>
            </a:endParaRPr>
          </a:p>
        </p:txBody>
      </p:sp>
      <p:sp>
        <p:nvSpPr>
          <p:cNvPr id="5" name="Line 4"/>
          <p:cNvSpPr>
            <a:spLocks noChangeShapeType="1"/>
          </p:cNvSpPr>
          <p:nvPr/>
        </p:nvSpPr>
        <p:spPr bwMode="auto">
          <a:xfrm>
            <a:off x="381000" y="1683488"/>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845738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0" y="418934"/>
            <a:ext cx="9144000" cy="646319"/>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Selected Innovative Laws</a:t>
            </a: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533400" y="1447800"/>
            <a:ext cx="8267698" cy="4801314"/>
          </a:xfrm>
          <a:prstGeom prst="rect">
            <a:avLst/>
          </a:prstGeom>
          <a:noFill/>
        </p:spPr>
        <p:txBody>
          <a:bodyPr wrap="square" rtlCol="0">
            <a:spAutoFit/>
          </a:bodyPr>
          <a:lstStyle/>
          <a:p>
            <a:pPr marL="0" indent="0">
              <a:buClr>
                <a:srgbClr val="FF3399"/>
              </a:buClr>
              <a:buFont typeface="Arial" pitchFamily="34" charset="0"/>
              <a:buNone/>
            </a:pPr>
            <a:r>
              <a:rPr lang="en-US" dirty="0">
                <a:solidFill>
                  <a:schemeClr val="tx2"/>
                </a:solidFill>
                <a:latin typeface="Arial" pitchFamily="34" charset="0"/>
                <a:cs typeface="Arial" pitchFamily="34" charset="0"/>
              </a:rPr>
              <a:t>Snack Taxes:</a:t>
            </a:r>
          </a:p>
          <a:p>
            <a:pPr marL="914400" lvl="1" indent="-457200">
              <a:buClr>
                <a:srgbClr val="FF3399"/>
              </a:buClr>
              <a:buFont typeface="Arial" pitchFamily="34" charset="0"/>
              <a:buChar char="‾"/>
            </a:pPr>
            <a:r>
              <a:rPr lang="en-US" dirty="0">
                <a:solidFill>
                  <a:schemeClr val="tx2"/>
                </a:solidFill>
                <a:latin typeface="Arial" pitchFamily="34" charset="0"/>
                <a:cs typeface="Arial" pitchFamily="34" charset="0"/>
              </a:rPr>
              <a:t>An excise tax collected from wholesalers or sales tax on targeted snacks</a:t>
            </a:r>
          </a:p>
          <a:p>
            <a:pPr marL="914400" lvl="1" indent="-457200">
              <a:buClr>
                <a:srgbClr val="FF3399"/>
              </a:buClr>
              <a:buFont typeface="Arial" pitchFamily="34" charset="0"/>
              <a:buChar char="‾"/>
            </a:pPr>
            <a:r>
              <a:rPr lang="en-US" dirty="0">
                <a:solidFill>
                  <a:schemeClr val="tx2"/>
                </a:solidFill>
                <a:latin typeface="Arial" pitchFamily="34" charset="0"/>
                <a:cs typeface="Arial" pitchFamily="34" charset="0"/>
              </a:rPr>
              <a:t>17 states levy some variation of the </a:t>
            </a:r>
            <a:r>
              <a:rPr lang="en-US" dirty="0" smtClean="0">
                <a:solidFill>
                  <a:schemeClr val="tx2"/>
                </a:solidFill>
                <a:latin typeface="Arial" pitchFamily="34" charset="0"/>
                <a:cs typeface="Arial" pitchFamily="34" charset="0"/>
              </a:rPr>
              <a:t>tax</a:t>
            </a:r>
          </a:p>
          <a:p>
            <a:pPr>
              <a:buClr>
                <a:srgbClr val="FF3399"/>
              </a:buClr>
            </a:pPr>
            <a:r>
              <a:rPr lang="en-US" dirty="0" smtClean="0">
                <a:solidFill>
                  <a:schemeClr val="tx2"/>
                </a:solidFill>
                <a:latin typeface="Arial" pitchFamily="34" charset="0"/>
                <a:cs typeface="Arial" pitchFamily="34" charset="0"/>
              </a:rPr>
              <a:t>Menu Labeling: 2010 Health Reform Act:</a:t>
            </a:r>
          </a:p>
          <a:p>
            <a:pPr marL="914400" lvl="1" indent="-457200">
              <a:buClr>
                <a:srgbClr val="FF3399"/>
              </a:buClr>
              <a:buFont typeface="Arial" pitchFamily="34" charset="0"/>
              <a:buChar char="–"/>
            </a:pPr>
            <a:r>
              <a:rPr lang="en-US" dirty="0" smtClean="0">
                <a:solidFill>
                  <a:schemeClr val="tx2"/>
                </a:solidFill>
                <a:latin typeface="Arial" pitchFamily="34" charset="0"/>
                <a:cs typeface="Arial" pitchFamily="34" charset="0"/>
              </a:rPr>
              <a:t>Requires </a:t>
            </a:r>
            <a:r>
              <a:rPr lang="en-US" dirty="0">
                <a:solidFill>
                  <a:schemeClr val="tx2"/>
                </a:solidFill>
                <a:latin typeface="Arial" pitchFamily="34" charset="0"/>
                <a:cs typeface="Arial" pitchFamily="34" charset="0"/>
              </a:rPr>
              <a:t>chains of 20+ restaurants and operators of 20+ vending machines to post calorie and other information</a:t>
            </a:r>
          </a:p>
          <a:p>
            <a:pPr marL="914400" lvl="1" indent="-457200">
              <a:buClr>
                <a:srgbClr val="FF3399"/>
              </a:buClr>
              <a:buFont typeface="Arial" pitchFamily="34" charset="0"/>
              <a:buChar char="–"/>
            </a:pPr>
            <a:r>
              <a:rPr lang="en-US" dirty="0" smtClean="0">
                <a:solidFill>
                  <a:schemeClr val="tx2"/>
                </a:solidFill>
                <a:latin typeface="Arial" pitchFamily="34" charset="0"/>
                <a:cs typeface="Arial" pitchFamily="34" charset="0"/>
              </a:rPr>
              <a:t>Secretary </a:t>
            </a:r>
            <a:r>
              <a:rPr lang="en-US" dirty="0">
                <a:solidFill>
                  <a:schemeClr val="tx2"/>
                </a:solidFill>
                <a:latin typeface="Arial" pitchFamily="34" charset="0"/>
                <a:cs typeface="Arial" pitchFamily="34" charset="0"/>
              </a:rPr>
              <a:t>of HHS may require additional nutritional disclosure</a:t>
            </a:r>
          </a:p>
          <a:p>
            <a:pPr marL="914400" lvl="1" indent="-457200">
              <a:buClr>
                <a:srgbClr val="FF3399"/>
              </a:buClr>
              <a:buFont typeface="Arial" pitchFamily="34" charset="0"/>
              <a:buChar char="–"/>
            </a:pPr>
            <a:r>
              <a:rPr lang="en-US" dirty="0">
                <a:solidFill>
                  <a:schemeClr val="tx2"/>
                </a:solidFill>
                <a:latin typeface="Arial" pitchFamily="34" charset="0"/>
                <a:cs typeface="Arial" pitchFamily="34" charset="0"/>
              </a:rPr>
              <a:t>Preempts stronger state and local requirements</a:t>
            </a:r>
          </a:p>
          <a:p>
            <a:pPr marL="0" indent="0">
              <a:buClr>
                <a:srgbClr val="FF3399"/>
              </a:buClr>
              <a:buFont typeface="Arial" pitchFamily="34" charset="0"/>
              <a:buNone/>
            </a:pPr>
            <a:r>
              <a:rPr lang="en-US" dirty="0">
                <a:solidFill>
                  <a:schemeClr val="tx2"/>
                </a:solidFill>
                <a:latin typeface="Arial" pitchFamily="34" charset="0"/>
                <a:cs typeface="Arial" pitchFamily="34" charset="0"/>
              </a:rPr>
              <a:t>Trans-fat bans:</a:t>
            </a:r>
          </a:p>
          <a:p>
            <a:pPr marL="457200" indent="-457200">
              <a:buClr>
                <a:srgbClr val="FF3399"/>
              </a:buClr>
              <a:buFont typeface="Arial" pitchFamily="34" charset="0"/>
              <a:buChar char="•"/>
            </a:pPr>
            <a:r>
              <a:rPr lang="en-US" dirty="0" smtClean="0">
                <a:solidFill>
                  <a:schemeClr val="tx2"/>
                </a:solidFill>
                <a:latin typeface="Arial" pitchFamily="34" charset="0"/>
                <a:cs typeface="Arial" pitchFamily="34" charset="0"/>
              </a:rPr>
              <a:t>Bans </a:t>
            </a:r>
            <a:r>
              <a:rPr lang="en-US" dirty="0">
                <a:solidFill>
                  <a:schemeClr val="tx2"/>
                </a:solidFill>
                <a:latin typeface="Arial" pitchFamily="34" charset="0"/>
                <a:cs typeface="Arial" pitchFamily="34" charset="0"/>
              </a:rPr>
              <a:t>prohibit restaurants and food preparation centers from using partially hydrogenated vegetable oils, shortening, and margarine with 0.5 grams or more trans-fat per serving</a:t>
            </a:r>
          </a:p>
          <a:p>
            <a:pPr marL="914400" lvl="1" indent="-457200">
              <a:buClr>
                <a:srgbClr val="FF3399"/>
              </a:buClr>
              <a:buFont typeface="Arial" pitchFamily="34" charset="0"/>
              <a:buChar char="–"/>
            </a:pPr>
            <a:r>
              <a:rPr lang="en-US" dirty="0">
                <a:solidFill>
                  <a:schemeClr val="tx2"/>
                </a:solidFill>
                <a:latin typeface="Arial" pitchFamily="34" charset="0"/>
                <a:cs typeface="Arial" pitchFamily="34" charset="0"/>
              </a:rPr>
              <a:t>5 states and 5 municipalities had enacted trans-fat bans as of 2009</a:t>
            </a:r>
          </a:p>
          <a:p>
            <a:pPr marL="0" lvl="1" indent="0">
              <a:buClr>
                <a:srgbClr val="FF3399"/>
              </a:buClr>
              <a:buFont typeface="Arial" pitchFamily="34" charset="0"/>
              <a:buNone/>
            </a:pPr>
            <a:r>
              <a:rPr lang="en-US" dirty="0" smtClean="0">
                <a:solidFill>
                  <a:schemeClr val="tx2"/>
                </a:solidFill>
                <a:latin typeface="Arial" pitchFamily="34" charset="0"/>
                <a:cs typeface="Arial" pitchFamily="34" charset="0"/>
              </a:rPr>
              <a:t>Zoning</a:t>
            </a:r>
            <a:r>
              <a:rPr lang="en-US" dirty="0">
                <a:solidFill>
                  <a:schemeClr val="tx2"/>
                </a:solidFill>
                <a:latin typeface="Arial" pitchFamily="34" charset="0"/>
                <a:cs typeface="Arial" pitchFamily="34" charset="0"/>
              </a:rPr>
              <a:t>:</a:t>
            </a:r>
            <a:endParaRPr lang="en-US" dirty="0"/>
          </a:p>
          <a:p>
            <a:pPr marL="457200" indent="-457200">
              <a:buClr>
                <a:srgbClr val="FF3399"/>
              </a:buClr>
              <a:buFont typeface="Arial" pitchFamily="34" charset="0"/>
              <a:buChar char="•"/>
            </a:pPr>
            <a:r>
              <a:rPr lang="en-US" dirty="0">
                <a:solidFill>
                  <a:schemeClr val="tx2"/>
                </a:solidFill>
                <a:latin typeface="Arial" pitchFamily="34" charset="0"/>
                <a:cs typeface="Arial" pitchFamily="34" charset="0"/>
              </a:rPr>
              <a:t>Use of zoning laws to promote easier access to farmers markets</a:t>
            </a:r>
          </a:p>
          <a:p>
            <a:pPr marL="457200" indent="-457200">
              <a:buClr>
                <a:srgbClr val="FF3399"/>
              </a:buClr>
              <a:buFont typeface="Arial" pitchFamily="34" charset="0"/>
              <a:buChar char="•"/>
            </a:pPr>
            <a:r>
              <a:rPr lang="en-US" dirty="0">
                <a:solidFill>
                  <a:schemeClr val="tx2"/>
                </a:solidFill>
                <a:latin typeface="Arial" pitchFamily="34" charset="0"/>
                <a:cs typeface="Arial" pitchFamily="34" charset="0"/>
              </a:rPr>
              <a:t>Restrict fast food restaurants within a designated distance of </a:t>
            </a:r>
            <a:r>
              <a:rPr lang="en-US" dirty="0" smtClean="0">
                <a:solidFill>
                  <a:schemeClr val="tx2"/>
                </a:solidFill>
                <a:latin typeface="Arial" pitchFamily="34" charset="0"/>
                <a:cs typeface="Arial" pitchFamily="34" charset="0"/>
              </a:rPr>
              <a:t>schools</a:t>
            </a:r>
            <a:endParaRPr lang="en-US" dirty="0">
              <a:solidFill>
                <a:schemeClr val="tx2"/>
              </a:solidFill>
              <a:latin typeface="Arial" pitchFamily="34" charset="0"/>
              <a:cs typeface="Arial" pitchFamily="34" charset="0"/>
            </a:endParaRPr>
          </a:p>
        </p:txBody>
      </p:sp>
      <p:sp>
        <p:nvSpPr>
          <p:cNvPr id="5" name="Line 4"/>
          <p:cNvSpPr>
            <a:spLocks noChangeShapeType="1"/>
          </p:cNvSpPr>
          <p:nvPr/>
        </p:nvSpPr>
        <p:spPr bwMode="auto">
          <a:xfrm>
            <a:off x="419098" y="1295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701669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a:xfrm>
            <a:off x="-12405" y="228600"/>
            <a:ext cx="9144000" cy="1754314"/>
          </a:xfrm>
          <a:prstGeom prst="rect">
            <a:avLst/>
          </a:prstGeom>
          <a:effectLst>
            <a:outerShdw dist="17961" dir="2700000" algn="ctr" rotWithShape="0">
              <a:srgbClr val="000066">
                <a:alpha val="18999"/>
              </a:srgbClr>
            </a:outerShdw>
          </a:effectLst>
        </p:spPr>
        <p:txBody>
          <a:bodyPr wrap="square" lIns="91429" tIns="45714" rIns="91429" bIns="45714">
            <a:spAutoFit/>
          </a:bodyPr>
          <a:lstStyle/>
          <a:p>
            <a:pPr eaLnBrk="1" hangingPunct="1">
              <a:defRPr/>
            </a:pPr>
            <a:r>
              <a:rPr lang="en-US" sz="3600" b="1" dirty="0" smtClean="0">
                <a:solidFill>
                  <a:srgbClr val="FFFF00"/>
                </a:solidFill>
                <a:latin typeface="Arial" pitchFamily="34" charset="0"/>
                <a:cs typeface="Arial" pitchFamily="34" charset="0"/>
              </a:rPr>
              <a:t>Obesity in the AI/AN population:</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An Issue of Health Equity</a:t>
            </a:r>
            <a:br>
              <a:rPr lang="en-US" sz="3600" b="1" dirty="0" smtClean="0">
                <a:solidFill>
                  <a:srgbClr val="FFFF00"/>
                </a:solidFill>
                <a:latin typeface="Arial" pitchFamily="34"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457200" y="1607909"/>
            <a:ext cx="8381999" cy="5139869"/>
          </a:xfrm>
          <a:prstGeom prst="rect">
            <a:avLst/>
          </a:prstGeom>
          <a:noFill/>
        </p:spPr>
        <p:txBody>
          <a:bodyPr wrap="square" rtlCol="0">
            <a:spAutoFit/>
          </a:bodyPr>
          <a:lstStyle/>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AI/AN women are 40% more likely than White women to be obese</a:t>
            </a:r>
          </a:p>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Over half of AI/AN women are overweight</a:t>
            </a:r>
          </a:p>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AI/AN populations are 1.6 times as likely to be obese than Non-Hispanic whites</a:t>
            </a:r>
          </a:p>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The problem starts early: At age 4, more than 31% of American Indians are considered obese</a:t>
            </a:r>
          </a:p>
          <a:p>
            <a:pPr marL="457200" indent="-457200">
              <a:buClr>
                <a:srgbClr val="FF3399"/>
              </a:buClr>
              <a:buFont typeface="Arial" pitchFamily="34" charset="0"/>
              <a:buChar char="•"/>
            </a:pPr>
            <a:r>
              <a:rPr lang="en-US" sz="2800" dirty="0" smtClean="0">
                <a:solidFill>
                  <a:schemeClr val="tx2"/>
                </a:solidFill>
                <a:latin typeface="Arial" pitchFamily="34" charset="0"/>
                <a:cs typeface="Arial" pitchFamily="34" charset="0"/>
              </a:rPr>
              <a:t>Increased risk of type 2 diabetes, high blood pressure, cardiovascular disease, asthma, sleep apnea, low self-esteem, depression, and social discrimination.</a:t>
            </a:r>
          </a:p>
          <a:p>
            <a:pPr marL="457200" indent="-457200">
              <a:buClr>
                <a:srgbClr val="FF3399"/>
              </a:buClr>
              <a:buFont typeface="Arial" pitchFamily="34" charset="0"/>
              <a:buChar char="•"/>
            </a:pPr>
            <a:endParaRPr lang="en-US" sz="2000" dirty="0" smtClean="0">
              <a:solidFill>
                <a:schemeClr val="tx2"/>
              </a:solidFill>
              <a:latin typeface="Arial" pitchFamily="34" charset="0"/>
              <a:cs typeface="Arial" pitchFamily="34" charset="0"/>
            </a:endParaRPr>
          </a:p>
        </p:txBody>
      </p:sp>
      <p:sp>
        <p:nvSpPr>
          <p:cNvPr id="5" name="Line 4"/>
          <p:cNvSpPr>
            <a:spLocks noChangeShapeType="1"/>
          </p:cNvSpPr>
          <p:nvPr/>
        </p:nvSpPr>
        <p:spPr bwMode="auto">
          <a:xfrm>
            <a:off x="304799" y="15240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2374565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2" name="TextBox 1"/>
          <p:cNvSpPr txBox="1"/>
          <p:nvPr/>
        </p:nvSpPr>
        <p:spPr>
          <a:xfrm>
            <a:off x="228600" y="1552353"/>
            <a:ext cx="8610599" cy="4985980"/>
          </a:xfrm>
          <a:prstGeom prst="rect">
            <a:avLst/>
          </a:prstGeom>
          <a:noFill/>
        </p:spPr>
        <p:txBody>
          <a:bodyPr wrap="square" rtlCol="0">
            <a:spAutoFit/>
          </a:bodyPr>
          <a:lstStyle/>
          <a:p>
            <a:pPr marL="457200" indent="-457200">
              <a:buClr>
                <a:srgbClr val="FF3399"/>
              </a:buClr>
              <a:buFont typeface="Arial" pitchFamily="34" charset="0"/>
              <a:buChar char="•"/>
            </a:pPr>
            <a:r>
              <a:rPr lang="en-US" sz="2000" b="1" dirty="0">
                <a:solidFill>
                  <a:schemeClr val="tx2"/>
                </a:solidFill>
                <a:latin typeface="Arial" pitchFamily="34" charset="0"/>
                <a:cs typeface="Arial" pitchFamily="34" charset="0"/>
              </a:rPr>
              <a:t>Navajo </a:t>
            </a:r>
            <a:r>
              <a:rPr lang="en-US" sz="2000" b="1" dirty="0" smtClean="0">
                <a:solidFill>
                  <a:schemeClr val="tx2"/>
                </a:solidFill>
                <a:latin typeface="Arial" pitchFamily="34" charset="0"/>
                <a:cs typeface="Arial" pitchFamily="34" charset="0"/>
              </a:rPr>
              <a:t>Nation’s Breastfeedin</a:t>
            </a:r>
            <a:r>
              <a:rPr lang="en-US" sz="2000" b="1" dirty="0" smtClean="0">
                <a:solidFill>
                  <a:schemeClr val="tx2"/>
                </a:solidFill>
                <a:latin typeface="Arial" pitchFamily="34" charset="0"/>
                <a:cs typeface="Arial" pitchFamily="34" charset="0"/>
              </a:rPr>
              <a:t>g Code: 15 </a:t>
            </a:r>
            <a:r>
              <a:rPr lang="en-US" sz="2000" b="1" dirty="0">
                <a:solidFill>
                  <a:schemeClr val="tx2"/>
                </a:solidFill>
                <a:latin typeface="Arial" pitchFamily="34" charset="0"/>
                <a:cs typeface="Arial" pitchFamily="34" charset="0"/>
              </a:rPr>
              <a:t>Navajo Code </a:t>
            </a:r>
            <a:r>
              <a:rPr lang="en-US" sz="2000" b="1" dirty="0">
                <a:solidFill>
                  <a:schemeClr val="tx2"/>
                </a:solidFill>
                <a:latin typeface="Agency FB"/>
                <a:cs typeface="Arial" pitchFamily="34" charset="0"/>
              </a:rPr>
              <a:t>§ </a:t>
            </a:r>
            <a:r>
              <a:rPr lang="en-US" sz="2000" b="1" dirty="0">
                <a:solidFill>
                  <a:schemeClr val="tx2"/>
                </a:solidFill>
                <a:latin typeface="Arial" pitchFamily="34" charset="0"/>
                <a:cs typeface="Arial" pitchFamily="34" charset="0"/>
              </a:rPr>
              <a:t>704 </a:t>
            </a:r>
            <a:endParaRPr lang="en-US" sz="2000" b="1" dirty="0">
              <a:solidFill>
                <a:schemeClr val="tx2"/>
              </a:solidFill>
              <a:latin typeface="Arial" pitchFamily="34" charset="0"/>
              <a:cs typeface="Arial" pitchFamily="34" charset="0"/>
            </a:endParaRPr>
          </a:p>
          <a:p>
            <a:pPr marL="914400" lvl="1" indent="-457200">
              <a:buClr>
                <a:srgbClr val="FF3399"/>
              </a:buClr>
              <a:buFont typeface="Arial" pitchFamily="34" charset="0"/>
              <a:buChar char="‾"/>
            </a:pPr>
            <a:r>
              <a:rPr lang="en-US" dirty="0" smtClean="0">
                <a:solidFill>
                  <a:schemeClr val="tx2"/>
                </a:solidFill>
                <a:latin typeface="Arial" pitchFamily="34" charset="0"/>
                <a:cs typeface="Arial" pitchFamily="34" charset="0"/>
              </a:rPr>
              <a:t>States </a:t>
            </a:r>
            <a:r>
              <a:rPr lang="en-US" dirty="0">
                <a:solidFill>
                  <a:schemeClr val="tx2"/>
                </a:solidFill>
                <a:latin typeface="Arial" pitchFamily="34" charset="0"/>
                <a:cs typeface="Arial" pitchFamily="34" charset="0"/>
              </a:rPr>
              <a:t>that “…all employers…shall provide to each working mother opportunities to engage in breast-feeding…or the use of a breast pump at the workplace.” </a:t>
            </a:r>
          </a:p>
          <a:p>
            <a:pPr marL="457200" indent="-457200">
              <a:buClr>
                <a:srgbClr val="FF3399"/>
              </a:buClr>
              <a:buFont typeface="Arial" pitchFamily="34" charset="0"/>
              <a:buChar char="•"/>
            </a:pPr>
            <a:r>
              <a:rPr lang="en-US" sz="2000" b="1" dirty="0">
                <a:solidFill>
                  <a:schemeClr val="tx2"/>
                </a:solidFill>
                <a:latin typeface="Arial" pitchFamily="34" charset="0"/>
                <a:cs typeface="Arial" pitchFamily="34" charset="0"/>
              </a:rPr>
              <a:t>Cherokee </a:t>
            </a:r>
            <a:r>
              <a:rPr lang="en-US" sz="2000" b="1" dirty="0" smtClean="0">
                <a:solidFill>
                  <a:schemeClr val="tx2"/>
                </a:solidFill>
                <a:latin typeface="Arial" pitchFamily="34" charset="0"/>
                <a:cs typeface="Arial" pitchFamily="34" charset="0"/>
              </a:rPr>
              <a:t>Nation’s Criminal </a:t>
            </a:r>
            <a:r>
              <a:rPr lang="en-US" sz="2000" b="1" dirty="0">
                <a:solidFill>
                  <a:schemeClr val="tx2"/>
                </a:solidFill>
                <a:latin typeface="Arial" pitchFamily="34" charset="0"/>
                <a:cs typeface="Arial" pitchFamily="34" charset="0"/>
              </a:rPr>
              <a:t>Law Exception for Breastfeeding</a:t>
            </a:r>
          </a:p>
          <a:p>
            <a:pPr marL="914400" lvl="1" indent="-457200">
              <a:buClr>
                <a:srgbClr val="FF3399"/>
              </a:buClr>
              <a:buFont typeface="Arial" pitchFamily="34" charset="0"/>
              <a:buChar char="‾"/>
            </a:pPr>
            <a:r>
              <a:rPr lang="en-US" dirty="0">
                <a:solidFill>
                  <a:schemeClr val="tx2"/>
                </a:solidFill>
                <a:latin typeface="Arial" pitchFamily="34" charset="0"/>
                <a:cs typeface="Arial" pitchFamily="34" charset="0"/>
              </a:rPr>
              <a:t>The Cherokee Code of the Eastern Band of the Cherokee Nation (Sec. 14-80.4) carves out an exception in its Indecent Exposure code for breast feeding</a:t>
            </a:r>
          </a:p>
          <a:p>
            <a:pPr marL="1371600" lvl="2" indent="-457200">
              <a:buClr>
                <a:srgbClr val="FF3399"/>
              </a:buClr>
              <a:buFont typeface="Arial" pitchFamily="34" charset="0"/>
              <a:buChar char="‾"/>
            </a:pPr>
            <a:r>
              <a:rPr lang="en-US" dirty="0">
                <a:solidFill>
                  <a:schemeClr val="tx2"/>
                </a:solidFill>
                <a:latin typeface="Arial" pitchFamily="34" charset="0"/>
                <a:cs typeface="Arial" pitchFamily="34" charset="0"/>
              </a:rPr>
              <a:t>“….a woman may breastfeed in any public or private location where she is otherwise authorized to be…”</a:t>
            </a:r>
          </a:p>
          <a:p>
            <a:pPr marL="457200" indent="-457200">
              <a:buClr>
                <a:srgbClr val="FF3399"/>
              </a:buClr>
              <a:buFont typeface="Arial" pitchFamily="34" charset="0"/>
              <a:buChar char="•"/>
            </a:pPr>
            <a:r>
              <a:rPr lang="en-US" sz="2000" b="1" dirty="0">
                <a:solidFill>
                  <a:schemeClr val="tx2"/>
                </a:solidFill>
                <a:latin typeface="Arial" pitchFamily="34" charset="0"/>
                <a:cs typeface="Arial" pitchFamily="34" charset="0"/>
              </a:rPr>
              <a:t>Muscogee (Creek) </a:t>
            </a:r>
            <a:r>
              <a:rPr lang="en-US" sz="2000" b="1" dirty="0" smtClean="0">
                <a:solidFill>
                  <a:schemeClr val="tx2"/>
                </a:solidFill>
                <a:latin typeface="Arial" pitchFamily="34" charset="0"/>
                <a:cs typeface="Arial" pitchFamily="34" charset="0"/>
              </a:rPr>
              <a:t>Nation’s Tribal </a:t>
            </a:r>
            <a:r>
              <a:rPr lang="en-US" sz="2000" b="1" dirty="0">
                <a:solidFill>
                  <a:schemeClr val="tx2"/>
                </a:solidFill>
                <a:latin typeface="Arial" pitchFamily="34" charset="0"/>
                <a:cs typeface="Arial" pitchFamily="34" charset="0"/>
              </a:rPr>
              <a:t>Food and Fitness Council</a:t>
            </a:r>
          </a:p>
          <a:p>
            <a:pPr marL="914400" lvl="1" indent="-457200">
              <a:buClr>
                <a:srgbClr val="FF3399"/>
              </a:buClr>
              <a:buFont typeface="Arial" pitchFamily="34" charset="0"/>
              <a:buChar char="‾"/>
            </a:pPr>
            <a:r>
              <a:rPr lang="en-US" dirty="0" smtClean="0">
                <a:solidFill>
                  <a:schemeClr val="tx2"/>
                </a:solidFill>
                <a:latin typeface="Arial" pitchFamily="34" charset="0"/>
                <a:cs typeface="Arial" pitchFamily="34" charset="0"/>
              </a:rPr>
              <a:t>Resolution </a:t>
            </a:r>
            <a:r>
              <a:rPr lang="en-US" dirty="0">
                <a:solidFill>
                  <a:schemeClr val="tx2"/>
                </a:solidFill>
                <a:latin typeface="Arial" pitchFamily="34" charset="0"/>
                <a:cs typeface="Arial" pitchFamily="34" charset="0"/>
              </a:rPr>
              <a:t>to establish a Food and Fitness Council which includes administrators of the tribe’s diabetes, nutrition, Head Start and WIC programs, IHS clinicians, a dietician, a tribal gov’t rep, and a </a:t>
            </a:r>
            <a:r>
              <a:rPr lang="en-US" dirty="0" smtClean="0">
                <a:solidFill>
                  <a:schemeClr val="tx2"/>
                </a:solidFill>
                <a:latin typeface="Arial" pitchFamily="34" charset="0"/>
                <a:cs typeface="Arial" pitchFamily="34" charset="0"/>
              </a:rPr>
              <a:t>farmer </a:t>
            </a:r>
            <a:endParaRPr lang="en-US" dirty="0">
              <a:solidFill>
                <a:schemeClr val="tx2"/>
              </a:solidFill>
              <a:latin typeface="Arial" pitchFamily="34" charset="0"/>
              <a:cs typeface="Arial" pitchFamily="34" charset="0"/>
            </a:endParaRPr>
          </a:p>
          <a:p>
            <a:pPr marL="457200" indent="-457200">
              <a:buClr>
                <a:srgbClr val="FF3399"/>
              </a:buClr>
              <a:buFont typeface="Arial" pitchFamily="34" charset="0"/>
              <a:buChar char="•"/>
            </a:pPr>
            <a:r>
              <a:rPr lang="en-US" sz="2000" b="1" dirty="0" smtClean="0">
                <a:solidFill>
                  <a:schemeClr val="tx2"/>
                </a:solidFill>
                <a:latin typeface="Arial" pitchFamily="34" charset="0"/>
                <a:cs typeface="Arial" pitchFamily="34" charset="0"/>
              </a:rPr>
              <a:t>Lummi  Nation’s Stop the Pop Resolution:  #2004-149</a:t>
            </a:r>
          </a:p>
          <a:p>
            <a:pPr marL="914400" lvl="1" indent="-457200">
              <a:buClr>
                <a:srgbClr val="FF3399"/>
              </a:buClr>
              <a:buFont typeface="Arial" pitchFamily="34" charset="0"/>
              <a:buChar char="‾"/>
            </a:pPr>
            <a:r>
              <a:rPr lang="en-US" sz="2000" dirty="0" smtClean="0">
                <a:solidFill>
                  <a:schemeClr val="tx2"/>
                </a:solidFill>
                <a:latin typeface="Arial" pitchFamily="34" charset="0"/>
                <a:cs typeface="Arial" pitchFamily="34" charset="0"/>
              </a:rPr>
              <a:t>Resolution banning the purchase of sugar-sweetened beverages for tri</a:t>
            </a:r>
            <a:r>
              <a:rPr lang="en-US" dirty="0" smtClean="0">
                <a:solidFill>
                  <a:schemeClr val="tx2"/>
                </a:solidFill>
                <a:latin typeface="Arial" pitchFamily="34" charset="0"/>
                <a:cs typeface="Arial" pitchFamily="34" charset="0"/>
              </a:rPr>
              <a:t>bally </a:t>
            </a:r>
            <a:r>
              <a:rPr lang="en-US" dirty="0">
                <a:solidFill>
                  <a:schemeClr val="tx2"/>
                </a:solidFill>
                <a:latin typeface="Arial" pitchFamily="34" charset="0"/>
                <a:cs typeface="Arial" pitchFamily="34" charset="0"/>
              </a:rPr>
              <a:t>sponsored </a:t>
            </a:r>
            <a:r>
              <a:rPr lang="en-US" dirty="0" smtClean="0">
                <a:solidFill>
                  <a:schemeClr val="tx2"/>
                </a:solidFill>
                <a:latin typeface="Arial" pitchFamily="34" charset="0"/>
                <a:cs typeface="Arial" pitchFamily="34" charset="0"/>
              </a:rPr>
              <a:t>events</a:t>
            </a:r>
          </a:p>
        </p:txBody>
      </p:sp>
      <p:sp>
        <p:nvSpPr>
          <p:cNvPr id="5" name="Line 4"/>
          <p:cNvSpPr>
            <a:spLocks noChangeShapeType="1"/>
          </p:cNvSpPr>
          <p:nvPr/>
        </p:nvSpPr>
        <p:spPr bwMode="auto">
          <a:xfrm>
            <a:off x="457200" y="15240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 name="Rectangle 2"/>
          <p:cNvSpPr txBox="1">
            <a:spLocks noRot="1" noChangeArrowheads="1"/>
          </p:cNvSpPr>
          <p:nvPr/>
        </p:nvSpPr>
        <p:spPr>
          <a:xfrm>
            <a:off x="0" y="244549"/>
            <a:ext cx="9144000" cy="1200316"/>
          </a:xfrm>
          <a:prstGeom prst="rect">
            <a:avLst/>
          </a:prstGeom>
          <a:effectLst>
            <a:outerShdw dist="17961" dir="2700000" algn="ctr" rotWithShape="0">
              <a:srgbClr val="000066">
                <a:alpha val="18999"/>
              </a:srgbClr>
            </a:outerShdw>
          </a:effectLst>
        </p:spPr>
        <p:txBody>
          <a:bodyPr wrap="square" lIns="91429" tIns="45714" rIns="91429" bIns="45714">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a:lstStyle>
          <a:p>
            <a:pPr eaLnBrk="1" hangingPunct="1">
              <a:defRPr/>
            </a:pPr>
            <a:r>
              <a:rPr lang="en-US" sz="3600" b="1" dirty="0" smtClean="0">
                <a:solidFill>
                  <a:srgbClr val="FFFF00"/>
                </a:solidFill>
                <a:latin typeface="Arial" pitchFamily="34" charset="0"/>
                <a:cs typeface="Arial" pitchFamily="34" charset="0"/>
              </a:rPr>
              <a:t>Tribal Public Health Law: </a:t>
            </a:r>
          </a:p>
          <a:p>
            <a:pPr eaLnBrk="1" hangingPunct="1">
              <a:defRPr/>
            </a:pPr>
            <a:r>
              <a:rPr lang="en-US" sz="3600" b="1" dirty="0" smtClean="0">
                <a:solidFill>
                  <a:srgbClr val="FFFF00"/>
                </a:solidFill>
                <a:latin typeface="Arial" pitchFamily="34" charset="0"/>
                <a:cs typeface="Arial" pitchFamily="34" charset="0"/>
              </a:rPr>
              <a:t>Related Examples </a:t>
            </a:r>
          </a:p>
        </p:txBody>
      </p:sp>
    </p:spTree>
    <p:extLst>
      <p:ext uri="{BB962C8B-B14F-4D97-AF65-F5344CB8AC3E}">
        <p14:creationId xmlns:p14="http://schemas.microsoft.com/office/powerpoint/2010/main" val="21776736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Rot="1" noChangeArrowheads="1"/>
          </p:cNvSpPr>
          <p:nvPr/>
        </p:nvSpPr>
        <p:spPr>
          <a:xfrm>
            <a:off x="457200" y="3962400"/>
            <a:ext cx="8229600" cy="1200316"/>
          </a:xfrm>
          <a:prstGeom prst="rect">
            <a:avLst/>
          </a:prstGeom>
          <a:effectLst>
            <a:outerShdw dist="17961" dir="2700000" algn="ctr" rotWithShape="0">
              <a:srgbClr val="000066">
                <a:alpha val="18999"/>
              </a:srgbClr>
            </a:outerShdw>
          </a:effectLst>
        </p:spPr>
        <p:txBody>
          <a:bodyPr lIns="91429" tIns="45714" rIns="91429" bIns="45714">
            <a:spAutoFit/>
          </a:bodyPr>
          <a:lstStyle/>
          <a:p>
            <a:pPr marL="0" marR="0" lvl="0" indent="0" defTabSz="914400" rtl="0" eaLnBrk="1" fontAlgn="base" latinLnBrk="0" hangingPunct="1">
              <a:lnSpc>
                <a:spcPct val="80000"/>
              </a:lnSpc>
              <a:spcBef>
                <a:spcPct val="0"/>
              </a:spcBef>
              <a:spcAft>
                <a:spcPct val="0"/>
              </a:spcAft>
              <a:buClrTx/>
              <a:buSzTx/>
              <a:buNone/>
              <a:tabLst/>
              <a:defRPr/>
            </a:pPr>
            <a:endParaRPr kumimoji="0" lang="en-US" sz="3000" b="0" i="0" u="none" strike="noStrike" kern="1200" cap="none" spc="0" normalizeH="0" baseline="0" noProof="0" dirty="0" smtClean="0">
              <a:ln>
                <a:noFill/>
              </a:ln>
              <a:solidFill>
                <a:schemeClr val="bg2"/>
              </a:solidFill>
              <a:effectLst/>
              <a:uLnTx/>
              <a:uFillTx/>
              <a:latin typeface="+mj-lt"/>
              <a:ea typeface="+mj-ea"/>
              <a:cs typeface="+mj-cs"/>
            </a:endParaRPr>
          </a:p>
          <a:p>
            <a:pPr marL="0" marR="0" lvl="0" indent="0" defTabSz="914400" rtl="0" eaLnBrk="1" fontAlgn="base" latinLnBrk="0" hangingPunct="1">
              <a:lnSpc>
                <a:spcPct val="80000"/>
              </a:lnSpc>
              <a:spcBef>
                <a:spcPct val="0"/>
              </a:spcBef>
              <a:spcAft>
                <a:spcPct val="0"/>
              </a:spcAft>
              <a:buClrTx/>
              <a:buSzTx/>
              <a:buNone/>
              <a:tabLst/>
              <a:defRPr/>
            </a:pPr>
            <a:r>
              <a:rPr kumimoji="0" lang="en-US" sz="3000" b="0" i="0" u="none" strike="noStrike" kern="1200" cap="none" spc="0" normalizeH="0" baseline="0" noProof="0" dirty="0" smtClean="0">
                <a:ln>
                  <a:noFill/>
                </a:ln>
                <a:solidFill>
                  <a:schemeClr val="bg1"/>
                </a:solidFill>
                <a:effectLst/>
                <a:uLnTx/>
                <a:uFillTx/>
                <a:latin typeface="+mj-lt"/>
                <a:ea typeface="+mj-ea"/>
                <a:cs typeface="+mj-cs"/>
              </a:rPr>
              <a:t> </a:t>
            </a:r>
            <a:br>
              <a:rPr kumimoji="0" lang="en-US" sz="3000" b="0" i="0" u="none" strike="noStrike" kern="1200" cap="none" spc="0" normalizeH="0" baseline="0" noProof="0" dirty="0" smtClean="0">
                <a:ln>
                  <a:noFill/>
                </a:ln>
                <a:solidFill>
                  <a:schemeClr val="bg1"/>
                </a:solidFill>
                <a:effectLst/>
                <a:uLnTx/>
                <a:uFillTx/>
                <a:latin typeface="+mj-lt"/>
                <a:ea typeface="+mj-ea"/>
                <a:cs typeface="+mj-cs"/>
              </a:rPr>
            </a:br>
            <a:endParaRPr kumimoji="0" lang="en-US" sz="30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5" name="Line 4"/>
          <p:cNvSpPr>
            <a:spLocks noChangeShapeType="1"/>
          </p:cNvSpPr>
          <p:nvPr/>
        </p:nvSpPr>
        <p:spPr bwMode="auto">
          <a:xfrm>
            <a:off x="381000" y="10668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 name="Rectangle 2"/>
          <p:cNvSpPr txBox="1">
            <a:spLocks noRot="1" noChangeArrowheads="1"/>
          </p:cNvSpPr>
          <p:nvPr/>
        </p:nvSpPr>
        <p:spPr>
          <a:xfrm>
            <a:off x="0" y="244549"/>
            <a:ext cx="9144000" cy="646319"/>
          </a:xfrm>
          <a:prstGeom prst="rect">
            <a:avLst/>
          </a:prstGeom>
          <a:effectLst>
            <a:outerShdw dist="17961" dir="2700000" algn="ctr" rotWithShape="0">
              <a:srgbClr val="000066">
                <a:alpha val="18999"/>
              </a:srgbClr>
            </a:outerShdw>
          </a:effectLst>
        </p:spPr>
        <p:txBody>
          <a:bodyPr wrap="square" lIns="91429" tIns="45714" rIns="91429" bIns="45714">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a:lstStyle>
          <a:p>
            <a:pPr eaLnBrk="1" hangingPunct="1">
              <a:defRPr/>
            </a:pPr>
            <a:r>
              <a:rPr lang="en-US" sz="3600" b="1" dirty="0" smtClean="0">
                <a:solidFill>
                  <a:srgbClr val="FFFF00"/>
                </a:solidFill>
                <a:latin typeface="Arial" pitchFamily="34" charset="0"/>
                <a:cs typeface="Arial" pitchFamily="34" charset="0"/>
              </a:rPr>
              <a:t>Concluding Thoughts</a:t>
            </a:r>
          </a:p>
        </p:txBody>
      </p:sp>
      <p:sp>
        <p:nvSpPr>
          <p:cNvPr id="8" name="TextBox 7"/>
          <p:cNvSpPr txBox="1"/>
          <p:nvPr/>
        </p:nvSpPr>
        <p:spPr>
          <a:xfrm>
            <a:off x="381000" y="1251098"/>
            <a:ext cx="6477000" cy="2246769"/>
          </a:xfrm>
          <a:prstGeom prst="rect">
            <a:avLst/>
          </a:prstGeom>
          <a:noFill/>
        </p:spPr>
        <p:txBody>
          <a:bodyPr wrap="square" rtlCol="0">
            <a:spAutoFit/>
          </a:bodyPr>
          <a:lstStyle/>
          <a:p>
            <a:pPr>
              <a:buClr>
                <a:srgbClr val="FF3399"/>
              </a:buClr>
            </a:pPr>
            <a:r>
              <a:rPr lang="en-US" sz="2000" dirty="0">
                <a:solidFill>
                  <a:schemeClr val="tx2"/>
                </a:solidFill>
              </a:rPr>
              <a:t>“In the realm of public health… it’s the law that really does the work.  That’s been demonstrated time and time again in areas ranging from mandating vaccinations; to requiring automobile seatbelts, to improving workplace safety; to the inspections of meat products; and fluoridation of water.  Public health succeeds by making healthy choices the norm</a:t>
            </a:r>
            <a:r>
              <a:rPr lang="en-US" sz="2000" dirty="0" smtClean="0">
                <a:solidFill>
                  <a:schemeClr val="tx2"/>
                </a:solidFill>
              </a:rPr>
              <a:t>.”</a:t>
            </a:r>
            <a:endParaRPr lang="en-US" sz="2400" b="1" dirty="0" smtClean="0">
              <a:solidFill>
                <a:schemeClr val="tx2"/>
              </a:solidFill>
              <a:latin typeface="Arial" pitchFamily="34" charset="0"/>
              <a:cs typeface="Arial" pitchFamily="34" charset="0"/>
            </a:endParaRPr>
          </a:p>
        </p:txBody>
      </p:sp>
      <p:sp>
        <p:nvSpPr>
          <p:cNvPr id="2" name="Rectangle 1"/>
          <p:cNvSpPr/>
          <p:nvPr/>
        </p:nvSpPr>
        <p:spPr>
          <a:xfrm>
            <a:off x="2819399" y="4239386"/>
            <a:ext cx="5862083" cy="923330"/>
          </a:xfrm>
          <a:prstGeom prst="rect">
            <a:avLst/>
          </a:prstGeom>
        </p:spPr>
        <p:txBody>
          <a:bodyPr wrap="square">
            <a:spAutoFit/>
          </a:bodyPr>
          <a:lstStyle/>
          <a:p>
            <a:pPr algn="r">
              <a:buClr>
                <a:srgbClr val="FF3399"/>
              </a:buClr>
            </a:pPr>
            <a:r>
              <a:rPr lang="en-US" dirty="0">
                <a:solidFill>
                  <a:schemeClr val="tx2"/>
                </a:solidFill>
              </a:rPr>
              <a:t>- New York City Mayor Michael Bloomberg in an 	address at the Harvard School of Public Health, 2007</a:t>
            </a:r>
            <a:endParaRPr lang="en-US" sz="1100" b="1" dirty="0">
              <a:solidFill>
                <a:schemeClr val="tx2"/>
              </a:solidFill>
              <a:latin typeface="Arial" pitchFamily="34" charset="0"/>
              <a:cs typeface="Arial" pitchFamily="34" charset="0"/>
            </a:endParaRPr>
          </a:p>
        </p:txBody>
      </p:sp>
      <p:pic>
        <p:nvPicPr>
          <p:cNvPr id="2050" name="Picture 2" descr="http://globalhiphopbattles.com/wp-content/uploads/2011/08/bloomberg_narrowweb__300x4302-7028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265" y="1268819"/>
            <a:ext cx="1695079" cy="242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812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b="1" dirty="0" smtClean="0">
                <a:solidFill>
                  <a:srgbClr val="FFFF00"/>
                </a:solidFill>
                <a:latin typeface="Arial" pitchFamily="34" charset="0"/>
                <a:cs typeface="Arial" pitchFamily="34" charset="0"/>
              </a:rPr>
              <a:t>For More Information</a:t>
            </a:r>
          </a:p>
        </p:txBody>
      </p:sp>
      <p:sp>
        <p:nvSpPr>
          <p:cNvPr id="28675" name="Content Placeholder 2"/>
          <p:cNvSpPr>
            <a:spLocks noGrp="1"/>
          </p:cNvSpPr>
          <p:nvPr>
            <p:ph idx="1"/>
          </p:nvPr>
        </p:nvSpPr>
        <p:spPr>
          <a:xfrm>
            <a:off x="457200" y="1219200"/>
            <a:ext cx="8229600" cy="4953000"/>
          </a:xfrm>
        </p:spPr>
        <p:txBody>
          <a:bodyPr/>
          <a:lstStyle/>
          <a:p>
            <a:pPr marL="0" indent="0" algn="ctr" eaLnBrk="1" hangingPunct="1">
              <a:buNone/>
            </a:pPr>
            <a:r>
              <a:rPr lang="en-US" sz="2800" b="1" dirty="0" smtClean="0">
                <a:solidFill>
                  <a:schemeClr val="bg2"/>
                </a:solidFill>
                <a:latin typeface="Arial" pitchFamily="34" charset="0"/>
                <a:cs typeface="Arial" pitchFamily="34" charset="0"/>
              </a:rPr>
              <a:t>WEBSITE:</a:t>
            </a:r>
            <a:r>
              <a:rPr lang="en-US" sz="2800" dirty="0" smtClean="0">
                <a:solidFill>
                  <a:schemeClr val="bg2"/>
                </a:solidFill>
                <a:latin typeface="Arial" pitchFamily="34" charset="0"/>
                <a:cs typeface="Arial" pitchFamily="34" charset="0"/>
              </a:rPr>
              <a:t> </a:t>
            </a:r>
          </a:p>
          <a:p>
            <a:pPr marL="0" indent="0" algn="ctr" eaLnBrk="1" hangingPunct="1">
              <a:buNone/>
            </a:pPr>
            <a:r>
              <a:rPr lang="en-US" sz="2400" dirty="0" smtClean="0">
                <a:solidFill>
                  <a:schemeClr val="bg2"/>
                </a:solidFill>
                <a:latin typeface="Arial" pitchFamily="34" charset="0"/>
                <a:cs typeface="Arial" pitchFamily="34" charset="0"/>
              </a:rPr>
              <a:t>Visit </a:t>
            </a:r>
            <a:r>
              <a:rPr lang="en-US" sz="2400" dirty="0" smtClean="0">
                <a:solidFill>
                  <a:schemeClr val="bg2"/>
                </a:solidFill>
                <a:latin typeface="Arial" pitchFamily="34" charset="0"/>
                <a:cs typeface="Arial" pitchFamily="34" charset="0"/>
                <a:hlinkClick r:id="rId3"/>
              </a:rPr>
              <a:t>http://www.cdc/gov/phlp</a:t>
            </a:r>
            <a:endParaRPr lang="en-US" sz="2400" dirty="0" smtClean="0">
              <a:solidFill>
                <a:schemeClr val="bg2"/>
              </a:solidFill>
              <a:latin typeface="Arial" pitchFamily="34" charset="0"/>
              <a:cs typeface="Arial" pitchFamily="34" charset="0"/>
            </a:endParaRPr>
          </a:p>
          <a:p>
            <a:pPr marL="0" indent="0" algn="ctr" eaLnBrk="1" hangingPunct="1">
              <a:buNone/>
            </a:pPr>
            <a:endParaRPr lang="en-US" sz="2400" dirty="0" smtClean="0">
              <a:solidFill>
                <a:schemeClr val="bg2"/>
              </a:solidFill>
              <a:latin typeface="Arial" pitchFamily="34" charset="0"/>
              <a:cs typeface="Arial" pitchFamily="34" charset="0"/>
            </a:endParaRPr>
          </a:p>
          <a:p>
            <a:pPr marL="0" indent="0" algn="ctr" eaLnBrk="1" hangingPunct="1">
              <a:buNone/>
            </a:pPr>
            <a:r>
              <a:rPr lang="en-US" sz="2800" b="1" dirty="0" smtClean="0">
                <a:solidFill>
                  <a:schemeClr val="bg2"/>
                </a:solidFill>
                <a:latin typeface="Arial" pitchFamily="34" charset="0"/>
                <a:cs typeface="Arial" pitchFamily="34" charset="0"/>
              </a:rPr>
              <a:t>THE NEWS: </a:t>
            </a:r>
          </a:p>
          <a:p>
            <a:pPr marL="0" indent="0" algn="ctr" eaLnBrk="1" hangingPunct="1">
              <a:buNone/>
            </a:pPr>
            <a:r>
              <a:rPr lang="en-US" sz="2400" dirty="0" smtClean="0">
                <a:solidFill>
                  <a:schemeClr val="bg2"/>
                </a:solidFill>
                <a:latin typeface="Arial" pitchFamily="34" charset="0"/>
                <a:cs typeface="Arial" pitchFamily="34" charset="0"/>
              </a:rPr>
              <a:t>Subscribe to “The CDC Public Health Law News”</a:t>
            </a:r>
          </a:p>
          <a:p>
            <a:pPr marL="0" indent="0" algn="ctr" eaLnBrk="1" hangingPunct="1">
              <a:buNone/>
            </a:pPr>
            <a:endParaRPr lang="en-US" sz="2400" dirty="0" smtClean="0">
              <a:solidFill>
                <a:schemeClr val="bg2"/>
              </a:solidFill>
              <a:latin typeface="Arial" pitchFamily="34" charset="0"/>
              <a:cs typeface="Arial" pitchFamily="34" charset="0"/>
            </a:endParaRPr>
          </a:p>
          <a:p>
            <a:pPr marL="0" indent="0" algn="ctr" eaLnBrk="1" hangingPunct="1">
              <a:buNone/>
            </a:pPr>
            <a:r>
              <a:rPr lang="en-US" sz="2800" b="1" dirty="0" smtClean="0">
                <a:solidFill>
                  <a:schemeClr val="bg2"/>
                </a:solidFill>
                <a:latin typeface="Arial" pitchFamily="34" charset="0"/>
                <a:cs typeface="Arial" pitchFamily="34" charset="0"/>
              </a:rPr>
              <a:t>CONTACT US: </a:t>
            </a:r>
          </a:p>
          <a:p>
            <a:pPr marL="0" indent="0" algn="ctr" eaLnBrk="1" hangingPunct="1">
              <a:buNone/>
            </a:pPr>
            <a:r>
              <a:rPr lang="en-US" sz="2400" dirty="0" smtClean="0">
                <a:solidFill>
                  <a:schemeClr val="bg2"/>
                </a:solidFill>
                <a:latin typeface="Arial" pitchFamily="34" charset="0"/>
                <a:cs typeface="Arial" pitchFamily="34" charset="0"/>
              </a:rPr>
              <a:t>Send me an email: </a:t>
            </a:r>
          </a:p>
          <a:p>
            <a:pPr marL="0" indent="0" algn="ctr" eaLnBrk="1" hangingPunct="1">
              <a:buNone/>
            </a:pPr>
            <a:r>
              <a:rPr lang="en-US" sz="2000" b="1" dirty="0" smtClean="0">
                <a:latin typeface="Arial" pitchFamily="34" charset="0"/>
                <a:cs typeface="Arial" pitchFamily="34" charset="0"/>
                <a:hlinkClick r:id="rId4"/>
              </a:rPr>
              <a:t>mransom@cdc.gov</a:t>
            </a:r>
            <a:r>
              <a:rPr lang="en-US" sz="2000" b="1" dirty="0" smtClean="0">
                <a:latin typeface="Arial" pitchFamily="34" charset="0"/>
                <a:cs typeface="Arial" pitchFamily="34" charset="0"/>
              </a:rPr>
              <a:t>   </a:t>
            </a:r>
            <a:endParaRPr lang="en-US" sz="2400" b="1" dirty="0" smtClean="0">
              <a:solidFill>
                <a:schemeClr val="bg2"/>
              </a:solidFill>
              <a:latin typeface="Arial" pitchFamily="34" charset="0"/>
              <a:cs typeface="Arial" pitchFamily="34" charset="0"/>
            </a:endParaRPr>
          </a:p>
          <a:p>
            <a:pPr marL="0" indent="0" algn="ctr" eaLnBrk="1" hangingPunct="1">
              <a:buNone/>
            </a:pPr>
            <a:endParaRPr lang="en-US" sz="2400" b="1" dirty="0">
              <a:solidFill>
                <a:schemeClr val="bg2"/>
              </a:solidFill>
            </a:endParaRPr>
          </a:p>
          <a:p>
            <a:pPr marL="0" indent="0" algn="ctr" eaLnBrk="1" hangingPunct="1">
              <a:buNone/>
            </a:pPr>
            <a:endParaRPr lang="en-US" sz="2400" dirty="0" smtClean="0">
              <a:latin typeface="Arial" pitchFamily="34" charset="0"/>
              <a:cs typeface="Arial" pitchFamily="34" charset="0"/>
            </a:endParaRPr>
          </a:p>
          <a:p>
            <a:pPr algn="ctr" eaLnBrk="1" hangingPunct="1"/>
            <a:endParaRPr lang="en-US" sz="2400" dirty="0" smtClean="0">
              <a:latin typeface="Arial" pitchFamily="34" charset="0"/>
              <a:cs typeface="Arial" pitchFamily="34" charset="0"/>
            </a:endParaRPr>
          </a:p>
          <a:p>
            <a:pPr eaLnBrk="1" hangingPunct="1"/>
            <a:endParaRPr lang="en-US" dirty="0" smtClean="0"/>
          </a:p>
          <a:p>
            <a:pPr eaLnBrk="1" hangingPunct="1"/>
            <a:endParaRPr lang="en-US" dirty="0" smtClean="0"/>
          </a:p>
          <a:p>
            <a:pPr eaLnBrk="1" hangingPunct="1"/>
            <a:endParaRPr lang="en-US" dirty="0" smtClean="0"/>
          </a:p>
        </p:txBody>
      </p:sp>
      <p:sp>
        <p:nvSpPr>
          <p:cNvPr id="4" name="Line 4"/>
          <p:cNvSpPr>
            <a:spLocks noChangeShapeType="1"/>
          </p:cNvSpPr>
          <p:nvPr/>
        </p:nvSpPr>
        <p:spPr bwMode="auto">
          <a:xfrm>
            <a:off x="381000" y="12192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sz="1400" dirty="0"/>
          </a:p>
        </p:txBody>
      </p:sp>
    </p:spTree>
    <p:extLst>
      <p:ext uri="{BB962C8B-B14F-4D97-AF65-F5344CB8AC3E}">
        <p14:creationId xmlns:p14="http://schemas.microsoft.com/office/powerpoint/2010/main" val="1142961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228600"/>
            <a:ext cx="9144000" cy="1143000"/>
          </a:xfrm>
          <a:prstGeom prst="rect">
            <a:avLst/>
          </a:prstGeom>
        </p:spPr>
        <p:txBody>
          <a:bodyPr/>
          <a:lstStyle/>
          <a:p>
            <a:r>
              <a:rPr lang="en-US" sz="3800" b="1" dirty="0" smtClean="0">
                <a:solidFill>
                  <a:srgbClr val="FFFF00"/>
                </a:solidFill>
                <a:latin typeface="Arial" pitchFamily="34" charset="0"/>
                <a:cs typeface="Arial" pitchFamily="34" charset="0"/>
              </a:rPr>
              <a:t>CDC’s Public Health Law Program</a:t>
            </a:r>
          </a:p>
        </p:txBody>
      </p:sp>
      <p:sp>
        <p:nvSpPr>
          <p:cNvPr id="25603" name="Rectangle 3"/>
          <p:cNvSpPr>
            <a:spLocks noGrp="1" noChangeArrowheads="1"/>
          </p:cNvSpPr>
          <p:nvPr>
            <p:ph type="body" idx="4294967295"/>
          </p:nvPr>
        </p:nvSpPr>
        <p:spPr>
          <a:xfrm>
            <a:off x="381000" y="1295400"/>
            <a:ext cx="8382000" cy="4648200"/>
          </a:xfrm>
          <a:prstGeom prst="rect">
            <a:avLst/>
          </a:prstGeom>
        </p:spPr>
        <p:txBody>
          <a:bodyPr/>
          <a:lstStyle/>
          <a:p>
            <a:pPr marL="0" indent="0">
              <a:lnSpc>
                <a:spcPct val="90000"/>
              </a:lnSpc>
              <a:buNone/>
              <a:defRPr/>
            </a:pPr>
            <a:r>
              <a:rPr lang="en-US" sz="3600" b="1" dirty="0" smtClean="0">
                <a:solidFill>
                  <a:schemeClr val="bg2"/>
                </a:solidFill>
                <a:latin typeface="Arial" pitchFamily="34" charset="0"/>
                <a:cs typeface="Arial" pitchFamily="34" charset="0"/>
              </a:rPr>
              <a:t>Mission</a:t>
            </a:r>
          </a:p>
          <a:p>
            <a:pPr lvl="1">
              <a:defRPr/>
            </a:pPr>
            <a:r>
              <a:rPr lang="en-US" sz="3200" dirty="0" smtClean="0">
                <a:solidFill>
                  <a:schemeClr val="bg2"/>
                </a:solidFill>
                <a:latin typeface="Arial" pitchFamily="34" charset="0"/>
                <a:cs typeface="Arial" pitchFamily="34" charset="0"/>
              </a:rPr>
              <a:t>To provide support to public health practitioners and their counsel using legal tools and strategies that when implemented improve public health outcomes.</a:t>
            </a:r>
          </a:p>
          <a:p>
            <a:pPr lvl="2">
              <a:defRPr/>
            </a:pPr>
            <a:r>
              <a:rPr lang="en-US" sz="2800" dirty="0" smtClean="0">
                <a:solidFill>
                  <a:schemeClr val="bg2"/>
                </a:solidFill>
                <a:latin typeface="Arial" pitchFamily="34" charset="0"/>
                <a:cs typeface="Arial" pitchFamily="34" charset="0"/>
              </a:rPr>
              <a:t>Converging science, policy and law into specific strategies that are promising practices or best practices.</a:t>
            </a:r>
          </a:p>
          <a:p>
            <a:pPr>
              <a:lnSpc>
                <a:spcPct val="90000"/>
              </a:lnSpc>
              <a:defRPr/>
            </a:pPr>
            <a:endParaRPr lang="en-US" sz="3200" b="1" dirty="0" smtClean="0">
              <a:latin typeface="+mn-lt"/>
            </a:endParaRPr>
          </a:p>
        </p:txBody>
      </p:sp>
      <p:sp>
        <p:nvSpPr>
          <p:cNvPr id="4" name="Line 4"/>
          <p:cNvSpPr>
            <a:spLocks noChangeShapeType="1"/>
          </p:cNvSpPr>
          <p:nvPr/>
        </p:nvSpPr>
        <p:spPr bwMode="auto">
          <a:xfrm>
            <a:off x="381000" y="12192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02833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304800"/>
            <a:ext cx="9144000" cy="1143000"/>
          </a:xfrm>
          <a:prstGeom prst="rect">
            <a:avLst/>
          </a:prstGeom>
        </p:spPr>
        <p:txBody>
          <a:bodyPr/>
          <a:lstStyle/>
          <a:p>
            <a:r>
              <a:rPr lang="en-US" sz="3800" b="1" dirty="0" smtClean="0">
                <a:solidFill>
                  <a:srgbClr val="FFFF00"/>
                </a:solidFill>
                <a:latin typeface="Arial" pitchFamily="34" charset="0"/>
                <a:cs typeface="Arial" pitchFamily="34" charset="0"/>
              </a:rPr>
              <a:t>CDC’s Public Health Law Program</a:t>
            </a:r>
          </a:p>
        </p:txBody>
      </p:sp>
      <p:sp>
        <p:nvSpPr>
          <p:cNvPr id="25603" name="Rectangle 3"/>
          <p:cNvSpPr>
            <a:spLocks noGrp="1" noChangeArrowheads="1"/>
          </p:cNvSpPr>
          <p:nvPr>
            <p:ph type="body" idx="4294967295"/>
          </p:nvPr>
        </p:nvSpPr>
        <p:spPr>
          <a:xfrm>
            <a:off x="381000" y="1295400"/>
            <a:ext cx="8382000" cy="4648200"/>
          </a:xfrm>
          <a:prstGeom prst="rect">
            <a:avLst/>
          </a:prstGeom>
        </p:spPr>
        <p:txBody>
          <a:bodyPr/>
          <a:lstStyle/>
          <a:p>
            <a:pPr marL="0" indent="0">
              <a:lnSpc>
                <a:spcPct val="90000"/>
              </a:lnSpc>
              <a:buNone/>
              <a:defRPr/>
            </a:pPr>
            <a:r>
              <a:rPr lang="en-US" sz="3600" b="1" dirty="0" smtClean="0">
                <a:solidFill>
                  <a:schemeClr val="bg2"/>
                </a:solidFill>
                <a:latin typeface="Arial" pitchFamily="34" charset="0"/>
                <a:cs typeface="Arial" pitchFamily="34" charset="0"/>
              </a:rPr>
              <a:t>Vision</a:t>
            </a:r>
          </a:p>
          <a:p>
            <a:pPr lvl="1">
              <a:defRPr/>
            </a:pPr>
            <a:r>
              <a:rPr lang="en-US" sz="3200" dirty="0" smtClean="0">
                <a:solidFill>
                  <a:schemeClr val="bg2"/>
                </a:solidFill>
                <a:latin typeface="Arial" pitchFamily="34" charset="0"/>
                <a:cs typeface="Arial" pitchFamily="34" charset="0"/>
              </a:rPr>
              <a:t>Using Law to Improve Public Health Outcomes</a:t>
            </a:r>
          </a:p>
          <a:p>
            <a:pPr lvl="2">
              <a:defRPr/>
            </a:pPr>
            <a:r>
              <a:rPr lang="en-US" sz="2800" dirty="0" smtClean="0">
                <a:solidFill>
                  <a:schemeClr val="bg2"/>
                </a:solidFill>
                <a:latin typeface="Arial" pitchFamily="34" charset="0"/>
                <a:cs typeface="Arial" pitchFamily="34" charset="0"/>
              </a:rPr>
              <a:t>Customers</a:t>
            </a:r>
          </a:p>
          <a:p>
            <a:pPr lvl="3">
              <a:defRPr/>
            </a:pPr>
            <a:r>
              <a:rPr lang="en-US" sz="2400" dirty="0" smtClean="0">
                <a:solidFill>
                  <a:schemeClr val="bg2"/>
                </a:solidFill>
                <a:latin typeface="Arial" pitchFamily="34" charset="0"/>
                <a:cs typeface="Arial" pitchFamily="34" charset="0"/>
              </a:rPr>
              <a:t>STLT Public Health Agencies and Practitioners</a:t>
            </a:r>
          </a:p>
          <a:p>
            <a:pPr lvl="3">
              <a:defRPr/>
            </a:pPr>
            <a:r>
              <a:rPr lang="en-US" sz="2400" dirty="0" smtClean="0">
                <a:solidFill>
                  <a:schemeClr val="bg2"/>
                </a:solidFill>
                <a:latin typeface="Arial" pitchFamily="34" charset="0"/>
                <a:cs typeface="Arial" pitchFamily="34" charset="0"/>
              </a:rPr>
              <a:t>Legal Counsel to Public Health Practitioners</a:t>
            </a:r>
          </a:p>
          <a:p>
            <a:pPr lvl="3">
              <a:defRPr/>
            </a:pPr>
            <a:r>
              <a:rPr lang="en-US" sz="2400" dirty="0" smtClean="0">
                <a:solidFill>
                  <a:schemeClr val="bg2"/>
                </a:solidFill>
                <a:latin typeface="Arial" pitchFamily="34" charset="0"/>
                <a:cs typeface="Arial" pitchFamily="34" charset="0"/>
              </a:rPr>
              <a:t>CDC Programs</a:t>
            </a:r>
          </a:p>
          <a:p>
            <a:pPr lvl="3">
              <a:defRPr/>
            </a:pPr>
            <a:r>
              <a:rPr lang="en-US" sz="2400" dirty="0" smtClean="0">
                <a:solidFill>
                  <a:schemeClr val="bg2"/>
                </a:solidFill>
                <a:latin typeface="Arial" pitchFamily="34" charset="0"/>
                <a:cs typeface="Arial" pitchFamily="34" charset="0"/>
              </a:rPr>
              <a:t>CDC Partners</a:t>
            </a:r>
          </a:p>
          <a:p>
            <a:pPr lvl="3">
              <a:defRPr/>
            </a:pPr>
            <a:r>
              <a:rPr lang="en-US" sz="2400" dirty="0" smtClean="0">
                <a:solidFill>
                  <a:schemeClr val="bg2"/>
                </a:solidFill>
                <a:latin typeface="Arial" pitchFamily="34" charset="0"/>
                <a:cs typeface="Arial" pitchFamily="34" charset="0"/>
              </a:rPr>
              <a:t>CDC Grantees</a:t>
            </a:r>
            <a:endParaRPr lang="en-US" sz="2400" b="1" dirty="0" smtClean="0">
              <a:solidFill>
                <a:schemeClr val="bg2"/>
              </a:solidFill>
              <a:latin typeface="Arial" pitchFamily="34" charset="0"/>
              <a:cs typeface="Arial" pitchFamily="34" charset="0"/>
            </a:endParaRPr>
          </a:p>
        </p:txBody>
      </p:sp>
      <p:sp>
        <p:nvSpPr>
          <p:cNvPr id="4" name="Line 4"/>
          <p:cNvSpPr>
            <a:spLocks noChangeShapeType="1"/>
          </p:cNvSpPr>
          <p:nvPr/>
        </p:nvSpPr>
        <p:spPr bwMode="auto">
          <a:xfrm>
            <a:off x="381000" y="12192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48759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228600"/>
            <a:ext cx="9144000" cy="1143000"/>
          </a:xfrm>
          <a:prstGeom prst="rect">
            <a:avLst/>
          </a:prstGeom>
        </p:spPr>
        <p:txBody>
          <a:bodyPr/>
          <a:lstStyle/>
          <a:p>
            <a:r>
              <a:rPr lang="en-US" sz="3800" b="1" dirty="0" smtClean="0">
                <a:solidFill>
                  <a:srgbClr val="FFFF00"/>
                </a:solidFill>
                <a:latin typeface="Arial" pitchFamily="34" charset="0"/>
                <a:cs typeface="Arial" pitchFamily="34" charset="0"/>
              </a:rPr>
              <a:t>CDC’s Public Health Law Program</a:t>
            </a:r>
          </a:p>
        </p:txBody>
      </p:sp>
      <p:sp>
        <p:nvSpPr>
          <p:cNvPr id="25603" name="Rectangle 3"/>
          <p:cNvSpPr>
            <a:spLocks noGrp="1" noChangeArrowheads="1"/>
          </p:cNvSpPr>
          <p:nvPr>
            <p:ph type="body" idx="4294967295"/>
          </p:nvPr>
        </p:nvSpPr>
        <p:spPr>
          <a:xfrm>
            <a:off x="381000" y="1295400"/>
            <a:ext cx="8382000" cy="4648200"/>
          </a:xfrm>
          <a:prstGeom prst="rect">
            <a:avLst/>
          </a:prstGeom>
        </p:spPr>
        <p:txBody>
          <a:bodyPr/>
          <a:lstStyle/>
          <a:p>
            <a:pPr marL="0" indent="0">
              <a:lnSpc>
                <a:spcPct val="90000"/>
              </a:lnSpc>
              <a:buNone/>
              <a:defRPr/>
            </a:pPr>
            <a:r>
              <a:rPr lang="en-US" sz="3200" b="1" dirty="0" smtClean="0">
                <a:solidFill>
                  <a:schemeClr val="bg2"/>
                </a:solidFill>
                <a:latin typeface="Arial" pitchFamily="34" charset="0"/>
                <a:cs typeface="Arial" pitchFamily="34" charset="0"/>
              </a:rPr>
              <a:t>PHLP Services</a:t>
            </a:r>
          </a:p>
          <a:p>
            <a:pPr lvl="1">
              <a:defRPr/>
            </a:pPr>
            <a:r>
              <a:rPr lang="en-US" dirty="0" smtClean="0">
                <a:solidFill>
                  <a:schemeClr val="bg2"/>
                </a:solidFill>
                <a:latin typeface="Arial" pitchFamily="34" charset="0"/>
                <a:cs typeface="Arial" pitchFamily="34" charset="0"/>
              </a:rPr>
              <a:t>We provide consultation and technical assistance that is coordinated with multidisciplinary subject matter experts, focused on jurisdiction specific public health issues, and encourages a team approach between public health practitioners and their legal counsel.</a:t>
            </a:r>
          </a:p>
          <a:p>
            <a:pPr>
              <a:lnSpc>
                <a:spcPct val="90000"/>
              </a:lnSpc>
              <a:defRPr/>
            </a:pPr>
            <a:endParaRPr lang="en-US" sz="3200" b="1" dirty="0" smtClean="0">
              <a:latin typeface="+mn-lt"/>
            </a:endParaRPr>
          </a:p>
        </p:txBody>
      </p:sp>
      <p:sp>
        <p:nvSpPr>
          <p:cNvPr id="4" name="Line 4"/>
          <p:cNvSpPr>
            <a:spLocks noChangeShapeType="1"/>
          </p:cNvSpPr>
          <p:nvPr/>
        </p:nvSpPr>
        <p:spPr bwMode="auto">
          <a:xfrm>
            <a:off x="381000" y="12192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75098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457200" y="334964"/>
            <a:ext cx="8229600" cy="701675"/>
          </a:xfrm>
          <a:prstGeom prst="rect">
            <a:avLst/>
          </a:prstGeom>
        </p:spPr>
        <p:txBody>
          <a:bodyPr/>
          <a:lstStyle/>
          <a:p>
            <a:pPr eaLnBrk="1" hangingPunct="1"/>
            <a:r>
              <a:rPr lang="en-US" sz="4400" b="1" dirty="0" smtClean="0">
                <a:solidFill>
                  <a:srgbClr val="FFFF00"/>
                </a:solidFill>
                <a:latin typeface="Arial" pitchFamily="34" charset="0"/>
                <a:cs typeface="Arial" pitchFamily="34" charset="0"/>
              </a:rPr>
              <a:t>Public Health Law: Why?</a:t>
            </a:r>
          </a:p>
        </p:txBody>
      </p:sp>
      <p:sp>
        <p:nvSpPr>
          <p:cNvPr id="4099" name="Rectangle 3"/>
          <p:cNvSpPr>
            <a:spLocks noGrp="1" noChangeArrowheads="1"/>
          </p:cNvSpPr>
          <p:nvPr>
            <p:ph type="body" idx="4294967295"/>
          </p:nvPr>
        </p:nvSpPr>
        <p:spPr>
          <a:xfrm>
            <a:off x="457200" y="1295400"/>
            <a:ext cx="8229600" cy="5105400"/>
          </a:xfrm>
          <a:prstGeom prst="rect">
            <a:avLst/>
          </a:prstGeom>
        </p:spPr>
        <p:txBody>
          <a:bodyPr/>
          <a:lstStyle/>
          <a:p>
            <a:pPr eaLnBrk="1" hangingPunct="1">
              <a:buFontTx/>
              <a:buNone/>
            </a:pPr>
            <a:r>
              <a:rPr lang="en-US" dirty="0" smtClean="0">
                <a:solidFill>
                  <a:schemeClr val="bg2"/>
                </a:solidFill>
                <a:latin typeface="Arial" pitchFamily="34" charset="0"/>
                <a:cs typeface="Arial" pitchFamily="34" charset="0"/>
              </a:rPr>
              <a:t>	</a:t>
            </a:r>
            <a:r>
              <a:rPr lang="en-US" sz="2800" dirty="0" smtClean="0">
                <a:solidFill>
                  <a:schemeClr val="bg2"/>
                </a:solidFill>
                <a:latin typeface="Arial" pitchFamily="34" charset="0"/>
                <a:cs typeface="Arial" pitchFamily="34" charset="0"/>
              </a:rPr>
              <a:t>An increasing need for legal clarification regarding the way public health programs are implemented on the state and local level: </a:t>
            </a:r>
          </a:p>
          <a:p>
            <a:pPr lvl="1" eaLnBrk="1" hangingPunct="1"/>
            <a:r>
              <a:rPr lang="en-US" sz="2400" dirty="0" smtClean="0">
                <a:solidFill>
                  <a:schemeClr val="bg2"/>
                </a:solidFill>
                <a:latin typeface="Arial" pitchFamily="34" charset="0"/>
                <a:cs typeface="Arial" pitchFamily="34" charset="0"/>
              </a:rPr>
              <a:t>Conducting routine, daily activities, such as public health surveillance, inspections, and enforcement</a:t>
            </a:r>
          </a:p>
          <a:p>
            <a:pPr lvl="1" eaLnBrk="1" hangingPunct="1"/>
            <a:r>
              <a:rPr lang="en-US" sz="2400" dirty="0" smtClean="0">
                <a:solidFill>
                  <a:schemeClr val="bg2"/>
                </a:solidFill>
                <a:latin typeface="Arial" pitchFamily="34" charset="0"/>
                <a:cs typeface="Arial" pitchFamily="34" charset="0"/>
              </a:rPr>
              <a:t>Investigating outbreaks: setting clear parameters</a:t>
            </a:r>
          </a:p>
          <a:p>
            <a:pPr lvl="1" eaLnBrk="1" hangingPunct="1"/>
            <a:r>
              <a:rPr lang="en-US" sz="2400" dirty="0" smtClean="0">
                <a:solidFill>
                  <a:schemeClr val="bg2"/>
                </a:solidFill>
                <a:latin typeface="Arial" pitchFamily="34" charset="0"/>
                <a:cs typeface="Arial" pitchFamily="34" charset="0"/>
              </a:rPr>
              <a:t>Responding to natural disasters and other public health emergencies</a:t>
            </a:r>
          </a:p>
          <a:p>
            <a:pPr lvl="1" eaLnBrk="1" hangingPunct="1"/>
            <a:r>
              <a:rPr lang="en-US" sz="2400" dirty="0" smtClean="0">
                <a:solidFill>
                  <a:schemeClr val="bg2"/>
                </a:solidFill>
                <a:latin typeface="Arial" pitchFamily="34" charset="0"/>
                <a:cs typeface="Arial" pitchFamily="34" charset="0"/>
              </a:rPr>
              <a:t>Federal legislation (e.g. ACA) and policy initiatives </a:t>
            </a:r>
          </a:p>
          <a:p>
            <a:pPr marL="457200" lvl="1" indent="0" eaLnBrk="1" hangingPunct="1">
              <a:buNone/>
            </a:pPr>
            <a:r>
              <a:rPr lang="en-US" sz="2400" dirty="0" smtClean="0">
                <a:solidFill>
                  <a:schemeClr val="bg2"/>
                </a:solidFill>
                <a:latin typeface="Arial" pitchFamily="34" charset="0"/>
                <a:cs typeface="Arial" pitchFamily="34" charset="0"/>
              </a:rPr>
              <a:t> </a:t>
            </a:r>
          </a:p>
          <a:p>
            <a:pPr eaLnBrk="1" hangingPunct="1"/>
            <a:endParaRPr lang="en-US" i="1" dirty="0" smtClean="0"/>
          </a:p>
        </p:txBody>
      </p:sp>
      <p:sp>
        <p:nvSpPr>
          <p:cNvPr id="5" name="Line 4"/>
          <p:cNvSpPr>
            <a:spLocks noChangeShapeType="1"/>
          </p:cNvSpPr>
          <p:nvPr/>
        </p:nvSpPr>
        <p:spPr bwMode="auto">
          <a:xfrm>
            <a:off x="380999" y="12954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83159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457200" y="334964"/>
            <a:ext cx="8229600" cy="701675"/>
          </a:xfrm>
          <a:prstGeom prst="rect">
            <a:avLst/>
          </a:prstGeom>
        </p:spPr>
        <p:txBody>
          <a:bodyPr/>
          <a:lstStyle/>
          <a:p>
            <a:pPr eaLnBrk="1" hangingPunct="1"/>
            <a:r>
              <a:rPr lang="en-US" sz="3600" b="1" dirty="0" smtClean="0">
                <a:solidFill>
                  <a:srgbClr val="FFFF00"/>
                </a:solidFill>
                <a:latin typeface="Arial" pitchFamily="34" charset="0"/>
                <a:cs typeface="Arial" pitchFamily="34" charset="0"/>
              </a:rPr>
              <a:t>U.S. Public Health Law: Why here?</a:t>
            </a:r>
          </a:p>
        </p:txBody>
      </p:sp>
      <p:sp>
        <p:nvSpPr>
          <p:cNvPr id="4099" name="Rectangle 3"/>
          <p:cNvSpPr>
            <a:spLocks noGrp="1" noChangeArrowheads="1"/>
          </p:cNvSpPr>
          <p:nvPr>
            <p:ph type="body" idx="4294967295"/>
          </p:nvPr>
        </p:nvSpPr>
        <p:spPr>
          <a:xfrm>
            <a:off x="457200" y="1295400"/>
            <a:ext cx="8229600" cy="5105400"/>
          </a:xfrm>
          <a:prstGeom prst="rect">
            <a:avLst/>
          </a:prstGeom>
        </p:spPr>
        <p:txBody>
          <a:bodyPr/>
          <a:lstStyle/>
          <a:p>
            <a:pPr eaLnBrk="1" hangingPunct="1">
              <a:buFontTx/>
              <a:buNone/>
            </a:pPr>
            <a:r>
              <a:rPr lang="en-US" dirty="0" smtClean="0">
                <a:solidFill>
                  <a:schemeClr val="bg2"/>
                </a:solidFill>
                <a:latin typeface="Arial" pitchFamily="34" charset="0"/>
                <a:cs typeface="Arial" pitchFamily="34" charset="0"/>
              </a:rPr>
              <a:t>	It is important that AI/AN public health practitioners have a basic understanding of the role of law in U.S. public health practice in order to better: </a:t>
            </a:r>
          </a:p>
          <a:p>
            <a:pPr lvl="1" eaLnBrk="1" hangingPunct="1"/>
            <a:r>
              <a:rPr lang="en-US" sz="2400" dirty="0" smtClean="0">
                <a:solidFill>
                  <a:schemeClr val="tx2"/>
                </a:solidFill>
                <a:latin typeface="Arial" pitchFamily="34" charset="0"/>
                <a:cs typeface="Arial" pitchFamily="34" charset="0"/>
              </a:rPr>
              <a:t>Foster understanding among AI/AN communities and policymakers on the state and local level  </a:t>
            </a:r>
          </a:p>
          <a:p>
            <a:pPr lvl="1" eaLnBrk="1" hangingPunct="1"/>
            <a:r>
              <a:rPr lang="en-US" sz="2400" dirty="0" smtClean="0">
                <a:solidFill>
                  <a:schemeClr val="bg2"/>
                </a:solidFill>
                <a:latin typeface="Arial" pitchFamily="34" charset="0"/>
                <a:cs typeface="Arial" pitchFamily="34" charset="0"/>
              </a:rPr>
              <a:t>Equip and empower interested participants in being a voice in public health law and policy making on the state and tribal governmental level</a:t>
            </a:r>
          </a:p>
          <a:p>
            <a:pPr lvl="1" eaLnBrk="1" hangingPunct="1"/>
            <a:r>
              <a:rPr lang="en-US" sz="2400" dirty="0" smtClean="0">
                <a:solidFill>
                  <a:schemeClr val="bg2"/>
                </a:solidFill>
                <a:latin typeface="Arial" pitchFamily="34" charset="0"/>
                <a:cs typeface="Arial" pitchFamily="34" charset="0"/>
              </a:rPr>
              <a:t>Demonstrate the critical role that law plays in advancing public health goals</a:t>
            </a:r>
            <a:endParaRPr lang="en-US" i="1" dirty="0" smtClean="0"/>
          </a:p>
        </p:txBody>
      </p:sp>
      <p:sp>
        <p:nvSpPr>
          <p:cNvPr id="6" name="Line 4"/>
          <p:cNvSpPr>
            <a:spLocks noChangeShapeType="1"/>
          </p:cNvSpPr>
          <p:nvPr/>
        </p:nvSpPr>
        <p:spPr bwMode="auto">
          <a:xfrm>
            <a:off x="380999" y="11430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545335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28600"/>
            <a:ext cx="8229600" cy="792163"/>
          </a:xfrm>
        </p:spPr>
        <p:txBody>
          <a:bodyPr/>
          <a:lstStyle/>
          <a:p>
            <a:pPr eaLnBrk="1" hangingPunct="1"/>
            <a:r>
              <a:rPr lang="en-US" sz="2400" b="1" dirty="0" smtClean="0">
                <a:solidFill>
                  <a:srgbClr val="FFFF00"/>
                </a:solidFill>
                <a:latin typeface="Arial" pitchFamily="34" charset="0"/>
                <a:cs typeface="Arial" pitchFamily="34" charset="0"/>
              </a:rPr>
              <a:t>Law’s Paramount Role:</a:t>
            </a:r>
            <a:br>
              <a:rPr lang="en-US" sz="2400" b="1" dirty="0" smtClean="0">
                <a:solidFill>
                  <a:srgbClr val="FFFF00"/>
                </a:solidFill>
                <a:latin typeface="Arial" pitchFamily="34" charset="0"/>
                <a:cs typeface="Arial" pitchFamily="34" charset="0"/>
              </a:rPr>
            </a:br>
            <a:r>
              <a:rPr lang="en-US" sz="2400" b="1" dirty="0" smtClean="0">
                <a:solidFill>
                  <a:srgbClr val="FFFF00"/>
                </a:solidFill>
                <a:latin typeface="Arial" pitchFamily="34" charset="0"/>
                <a:cs typeface="Arial" pitchFamily="34" charset="0"/>
              </a:rPr>
              <a:t>10 Great Public Health Achievements</a:t>
            </a:r>
            <a:r>
              <a:rPr lang="en-US" sz="2400" b="1" dirty="0" smtClean="0">
                <a:solidFill>
                  <a:srgbClr val="FFFF00"/>
                </a:solidFill>
              </a:rPr>
              <a:t>, </a:t>
            </a:r>
            <a:br>
              <a:rPr lang="en-US" sz="2400" b="1" dirty="0" smtClean="0">
                <a:solidFill>
                  <a:srgbClr val="FFFF00"/>
                </a:solidFill>
              </a:rPr>
            </a:br>
            <a:r>
              <a:rPr lang="en-US" sz="2400" b="1" dirty="0" smtClean="0">
                <a:solidFill>
                  <a:srgbClr val="FFFF00"/>
                </a:solidFill>
              </a:rPr>
              <a:t>United States, 1900-1999*</a:t>
            </a:r>
            <a:r>
              <a:rPr lang="en-US" sz="2800" b="1" dirty="0" smtClean="0"/>
              <a:t/>
            </a:r>
            <a:br>
              <a:rPr lang="en-US" sz="2800" b="1" dirty="0" smtClean="0"/>
            </a:br>
            <a:endParaRPr lang="en-US" sz="2800" b="1" dirty="0" smtClean="0"/>
          </a:p>
        </p:txBody>
      </p:sp>
      <p:sp>
        <p:nvSpPr>
          <p:cNvPr id="9220" name="Rectangle 4"/>
          <p:cNvSpPr>
            <a:spLocks noGrp="1" noChangeArrowheads="1"/>
          </p:cNvSpPr>
          <p:nvPr>
            <p:ph type="body" idx="1"/>
          </p:nvPr>
        </p:nvSpPr>
        <p:spPr>
          <a:xfrm>
            <a:off x="533400" y="1447800"/>
            <a:ext cx="8229600" cy="4525963"/>
          </a:xfrm>
        </p:spPr>
        <p:txBody>
          <a:bodyPr/>
          <a:lstStyle/>
          <a:p>
            <a:pPr eaLnBrk="1" hangingPunct="1">
              <a:spcBef>
                <a:spcPct val="0"/>
              </a:spcBef>
              <a:buFontTx/>
              <a:buNone/>
            </a:pPr>
            <a:r>
              <a:rPr lang="en-US" sz="2400" b="1" i="1" dirty="0" smtClean="0">
                <a:solidFill>
                  <a:schemeClr val="bg2"/>
                </a:solidFill>
                <a:latin typeface="Arial" pitchFamily="34" charset="0"/>
                <a:cs typeface="Arial" pitchFamily="34" charset="0"/>
              </a:rPr>
              <a:t>Do you know how law contributed to these achievements?</a:t>
            </a:r>
          </a:p>
          <a:p>
            <a:pPr eaLnBrk="1" hangingPunct="1">
              <a:spcBef>
                <a:spcPct val="0"/>
              </a:spcBef>
            </a:pPr>
            <a:r>
              <a:rPr lang="en-US" sz="2400" b="1" dirty="0" smtClean="0">
                <a:solidFill>
                  <a:schemeClr val="bg2"/>
                </a:solidFill>
                <a:latin typeface="Arial" pitchFamily="34" charset="0"/>
                <a:cs typeface="Arial" pitchFamily="34" charset="0"/>
              </a:rPr>
              <a:t>Vaccination </a:t>
            </a:r>
          </a:p>
          <a:p>
            <a:pPr eaLnBrk="1" hangingPunct="1">
              <a:spcBef>
                <a:spcPct val="0"/>
              </a:spcBef>
            </a:pPr>
            <a:r>
              <a:rPr lang="en-US" sz="2400" b="1" dirty="0" smtClean="0">
                <a:solidFill>
                  <a:schemeClr val="bg2"/>
                </a:solidFill>
                <a:latin typeface="Arial" pitchFamily="34" charset="0"/>
                <a:cs typeface="Arial" pitchFamily="34" charset="0"/>
              </a:rPr>
              <a:t>Motor-vehicle safety </a:t>
            </a:r>
          </a:p>
          <a:p>
            <a:pPr eaLnBrk="1" hangingPunct="1">
              <a:spcBef>
                <a:spcPct val="0"/>
              </a:spcBef>
            </a:pPr>
            <a:r>
              <a:rPr lang="en-US" sz="2400" b="1" dirty="0" smtClean="0">
                <a:solidFill>
                  <a:schemeClr val="bg2"/>
                </a:solidFill>
                <a:latin typeface="Arial" pitchFamily="34" charset="0"/>
                <a:cs typeface="Arial" pitchFamily="34" charset="0"/>
              </a:rPr>
              <a:t>Safer workplaces </a:t>
            </a:r>
          </a:p>
          <a:p>
            <a:pPr eaLnBrk="1" hangingPunct="1">
              <a:spcBef>
                <a:spcPct val="0"/>
              </a:spcBef>
            </a:pPr>
            <a:r>
              <a:rPr lang="en-US" sz="2400" b="1" dirty="0" smtClean="0">
                <a:solidFill>
                  <a:schemeClr val="bg2"/>
                </a:solidFill>
                <a:latin typeface="Arial" pitchFamily="34" charset="0"/>
                <a:cs typeface="Arial" pitchFamily="34" charset="0"/>
              </a:rPr>
              <a:t>Control of infectious diseases </a:t>
            </a:r>
          </a:p>
          <a:p>
            <a:pPr eaLnBrk="1" hangingPunct="1">
              <a:spcBef>
                <a:spcPct val="0"/>
              </a:spcBef>
            </a:pPr>
            <a:r>
              <a:rPr lang="en-US" sz="2400" b="1" dirty="0" smtClean="0">
                <a:solidFill>
                  <a:schemeClr val="bg2"/>
                </a:solidFill>
                <a:latin typeface="Arial" pitchFamily="34" charset="0"/>
                <a:cs typeface="Arial" pitchFamily="34" charset="0"/>
              </a:rPr>
              <a:t>Decline in deaths from coronary heart disease and stroke </a:t>
            </a:r>
          </a:p>
          <a:p>
            <a:pPr eaLnBrk="1" hangingPunct="1">
              <a:spcBef>
                <a:spcPct val="0"/>
              </a:spcBef>
            </a:pPr>
            <a:r>
              <a:rPr lang="en-US" sz="2400" b="1" dirty="0" smtClean="0">
                <a:solidFill>
                  <a:schemeClr val="bg2"/>
                </a:solidFill>
                <a:latin typeface="Arial" pitchFamily="34" charset="0"/>
                <a:cs typeface="Arial" pitchFamily="34" charset="0"/>
              </a:rPr>
              <a:t>Safer and healthier foods </a:t>
            </a:r>
          </a:p>
          <a:p>
            <a:pPr eaLnBrk="1" hangingPunct="1">
              <a:spcBef>
                <a:spcPct val="0"/>
              </a:spcBef>
            </a:pPr>
            <a:r>
              <a:rPr lang="en-US" sz="2400" b="1" dirty="0" smtClean="0">
                <a:solidFill>
                  <a:schemeClr val="bg2"/>
                </a:solidFill>
                <a:latin typeface="Arial" pitchFamily="34" charset="0"/>
                <a:cs typeface="Arial" pitchFamily="34" charset="0"/>
              </a:rPr>
              <a:t>Healthier mothers and babies </a:t>
            </a:r>
          </a:p>
          <a:p>
            <a:pPr eaLnBrk="1" hangingPunct="1">
              <a:spcBef>
                <a:spcPct val="0"/>
              </a:spcBef>
            </a:pPr>
            <a:r>
              <a:rPr lang="en-US" sz="2400" b="1" dirty="0" smtClean="0">
                <a:solidFill>
                  <a:schemeClr val="bg2"/>
                </a:solidFill>
                <a:latin typeface="Arial" pitchFamily="34" charset="0"/>
                <a:cs typeface="Arial" pitchFamily="34" charset="0"/>
              </a:rPr>
              <a:t>Family planning </a:t>
            </a:r>
          </a:p>
          <a:p>
            <a:pPr eaLnBrk="1" hangingPunct="1">
              <a:spcBef>
                <a:spcPct val="0"/>
              </a:spcBef>
            </a:pPr>
            <a:r>
              <a:rPr lang="en-US" sz="2400" b="1" dirty="0" smtClean="0">
                <a:solidFill>
                  <a:schemeClr val="bg2"/>
                </a:solidFill>
                <a:latin typeface="Arial" pitchFamily="34" charset="0"/>
                <a:cs typeface="Arial" pitchFamily="34" charset="0"/>
              </a:rPr>
              <a:t>Fluoridation of drinking water </a:t>
            </a:r>
          </a:p>
          <a:p>
            <a:pPr eaLnBrk="1" hangingPunct="1">
              <a:spcBef>
                <a:spcPct val="0"/>
              </a:spcBef>
            </a:pPr>
            <a:r>
              <a:rPr lang="en-US" sz="2400" b="1" dirty="0" smtClean="0">
                <a:solidFill>
                  <a:schemeClr val="bg2"/>
                </a:solidFill>
                <a:latin typeface="Arial" pitchFamily="34" charset="0"/>
                <a:cs typeface="Arial" pitchFamily="34" charset="0"/>
              </a:rPr>
              <a:t>Recognition of tobacco use as a health hazard</a:t>
            </a:r>
          </a:p>
        </p:txBody>
      </p:sp>
      <p:sp>
        <p:nvSpPr>
          <p:cNvPr id="6" name="Line 4"/>
          <p:cNvSpPr>
            <a:spLocks noChangeShapeType="1"/>
          </p:cNvSpPr>
          <p:nvPr/>
        </p:nvSpPr>
        <p:spPr bwMode="auto">
          <a:xfrm>
            <a:off x="380999" y="1371600"/>
            <a:ext cx="8382000" cy="0"/>
          </a:xfrm>
          <a:prstGeom prst="line">
            <a:avLst/>
          </a:prstGeom>
          <a:noFill/>
          <a:ln w="38100" cmpd="dbl">
            <a:solidFill>
              <a:srgbClr val="FF3399"/>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121576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CDC_OD_PPT_dark([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CDC_OD_PPT_dark([1]</Template>
  <TotalTime>3045</TotalTime>
  <Words>3360</Words>
  <Application>Microsoft Office PowerPoint</Application>
  <PresentationFormat>On-screen Show (4:3)</PresentationFormat>
  <Paragraphs>482</Paragraphs>
  <Slides>38</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SimSun</vt:lpstr>
      <vt:lpstr>Arial Narrow</vt:lpstr>
      <vt:lpstr>Mangal</vt:lpstr>
      <vt:lpstr>StarSymbol</vt:lpstr>
      <vt:lpstr>Myriad Web Pro</vt:lpstr>
      <vt:lpstr>Times New Roman</vt:lpstr>
      <vt:lpstr>Agency FB</vt:lpstr>
      <vt:lpstr>Courier New</vt:lpstr>
      <vt:lpstr>Calibri</vt:lpstr>
      <vt:lpstr>Wingdings</vt:lpstr>
      <vt:lpstr>CDC_OD_PPT_dark([1]</vt:lpstr>
      <vt:lpstr>PowerPoint Presentation</vt:lpstr>
      <vt:lpstr> Disclaimer</vt:lpstr>
      <vt:lpstr> CDC’s Public Health Law Program </vt:lpstr>
      <vt:lpstr>CDC’s Public Health Law Program</vt:lpstr>
      <vt:lpstr>CDC’s Public Health Law Program</vt:lpstr>
      <vt:lpstr>CDC’s Public Health Law Program</vt:lpstr>
      <vt:lpstr>Public Health Law: Why?</vt:lpstr>
      <vt:lpstr>U.S. Public Health Law: Why here?</vt:lpstr>
      <vt:lpstr>Law’s Paramount Role: 10 Great Public Health Achievements,  United States, 1900-1999* </vt:lpstr>
      <vt:lpstr>Law’s Paramount Role: 10 Great Public Health Achievements,  United States, 1900-1999* </vt:lpstr>
      <vt:lpstr>Law’s Paramount Role: 10 Great Public Health Achievements,  United States, 1900-1999* </vt:lpstr>
      <vt:lpstr>Public Health Law </vt:lpstr>
      <vt:lpstr>Definitions: Law  </vt:lpstr>
      <vt:lpstr>Definitions: Public Health Laws  </vt:lpstr>
      <vt:lpstr>PowerPoint Presentation</vt:lpstr>
      <vt:lpstr>Public Health Laws</vt:lpstr>
      <vt:lpstr>Public Health Law</vt:lpstr>
      <vt:lpstr>Two Fundamental Concepts </vt:lpstr>
      <vt:lpstr> Police Powers </vt:lpstr>
      <vt:lpstr>Basic Sources of Law </vt:lpstr>
      <vt:lpstr>Constitutions</vt:lpstr>
      <vt:lpstr>The U.S. Constitution</vt:lpstr>
      <vt:lpstr>Commerce Clause</vt:lpstr>
      <vt:lpstr>U.S. Constitutional Design: Implications for Public Health</vt:lpstr>
      <vt:lpstr>Law as a Public Health Tool </vt:lpstr>
      <vt:lpstr>Obesity:  An Urgent Public Health Threat </vt:lpstr>
      <vt:lpstr>CDC Evidence-Based Target Areas and Settings for Obesity Prevention and Control </vt:lpstr>
      <vt:lpstr>Law and Nutrition </vt:lpstr>
      <vt:lpstr>School Lunch Program</vt:lpstr>
      <vt:lpstr>Competitive Foods in  School Vending Machines </vt:lpstr>
      <vt:lpstr>School Wellness Programs under  Child Nutrition Act </vt:lpstr>
      <vt:lpstr>Breastfeeding</vt:lpstr>
      <vt:lpstr>Physical Education and Activity in Schools </vt:lpstr>
      <vt:lpstr>Selected Innovative Laws</vt:lpstr>
      <vt:lpstr>Obesity in the AI/AN population: An Issue of Health Equity </vt:lpstr>
      <vt:lpstr>PowerPoint Presentation</vt:lpstr>
      <vt:lpstr>PowerPoint Presentation</vt:lpstr>
      <vt:lpstr>For More Information</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Myriad Pro, Bold, Shadow, 28pt</dc:title>
  <dc:creator>IJS8</dc:creator>
  <cp:lastModifiedBy>CDC User</cp:lastModifiedBy>
  <cp:revision>221</cp:revision>
  <cp:lastPrinted>2012-04-27T18:57:30Z</cp:lastPrinted>
  <dcterms:created xsi:type="dcterms:W3CDTF">2011-02-21T16:17:55Z</dcterms:created>
  <dcterms:modified xsi:type="dcterms:W3CDTF">2012-05-31T05:12:26Z</dcterms:modified>
</cp:coreProperties>
</file>